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Amatic SC"/>
      <p:regular r:id="rId42"/>
      <p:bold r:id="rId43"/>
    </p:embeddedFont>
    <p:embeddedFont>
      <p:font typeface="Maven Pro"/>
      <p:regular r:id="rId44"/>
      <p:bold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9A7FC9-F581-4CFC-91BA-BE8838C34B08}">
  <a:tblStyle styleId="{159A7FC9-F581-4CFC-91BA-BE8838C34B0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58CADB9-3608-40AA-BA5D-A9F1DEBDF53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AmaticSC-regular.fntdata"/><Relationship Id="rId41" Type="http://schemas.openxmlformats.org/officeDocument/2006/relationships/slide" Target="slides/slide36.xml"/><Relationship Id="rId44" Type="http://schemas.openxmlformats.org/officeDocument/2006/relationships/font" Target="fonts/MavenPro-regular.fntdata"/><Relationship Id="rId43" Type="http://schemas.openxmlformats.org/officeDocument/2006/relationships/font" Target="fonts/AmaticSC-bold.fntdata"/><Relationship Id="rId46" Type="http://schemas.openxmlformats.org/officeDocument/2006/relationships/font" Target="fonts/Merriweather-regular.fntdata"/><Relationship Id="rId45"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7d96b0b71e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7d96b0b71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05a2007a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05a2007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7d96b0b71e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7d96b0b71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7e32772ca0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7e32772c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Change this</a:t>
            </a:r>
            <a:endParaRPr/>
          </a:p>
        </p:txBody>
      </p:sp>
      <p:sp>
        <p:nvSpPr>
          <p:cNvPr id="246" name="Google Shape;24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7d96b0b71e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7d96b0b71e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6a2d99cc1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6a2d99cc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f04c1e57e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9f04c1e57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7d96b0b71e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7d96b0b71e_1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7d96b0b71e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17d96b0b71e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COMPLETED</a:t>
            </a:r>
            <a:endParaRPr/>
          </a:p>
        </p:txBody>
      </p:sp>
      <p:sp>
        <p:nvSpPr>
          <p:cNvPr id="116" name="Google Shape;11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7d96b0b71e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7d96b0b71e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Jephthe</a:t>
            </a:r>
            <a:endParaRPr/>
          </a:p>
        </p:txBody>
      </p:sp>
      <p:sp>
        <p:nvSpPr>
          <p:cNvPr id="299" name="Google Shape;29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9f04c1e57e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9f04c1e57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Jephthe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d96b0b71e_1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7d96b0b71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7d96b0b71e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Jephthe</a:t>
            </a:r>
            <a:endParaRPr/>
          </a:p>
        </p:txBody>
      </p:sp>
      <p:sp>
        <p:nvSpPr>
          <p:cNvPr id="319" name="Google Shape;319;g17d96b0b71e_4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Jephthe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0" name="Google Shape;33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7d96b0b71e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jeph</a:t>
            </a:r>
            <a:endParaRPr>
              <a:solidFill>
                <a:schemeClr val="dk1"/>
              </a:solidFill>
            </a:endParaRPr>
          </a:p>
          <a:p>
            <a:pPr indent="0" lvl="0" marL="0" rtl="0" algn="l">
              <a:spcBef>
                <a:spcPts val="0"/>
              </a:spcBef>
              <a:spcAft>
                <a:spcPts val="0"/>
              </a:spcAft>
              <a:buNone/>
            </a:pPr>
            <a:r>
              <a:t/>
            </a:r>
            <a:endParaRPr/>
          </a:p>
        </p:txBody>
      </p:sp>
      <p:sp>
        <p:nvSpPr>
          <p:cNvPr id="342" name="Google Shape;342;g17d96b0b71e_4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6a2d99cc11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6a2d99cc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Jephthe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a054627cf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a054627cf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Harshal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7d96b0b71e_1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7d96b0b71e_1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9f04c1e57e_2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9f04c1e57e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a05a2007a6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a05a2007a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a05a2007a6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a05a2007a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9f04c1e57e_2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9f04c1e57e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7d96b0b71e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7d96b0b7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7d96b0b71e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7d96b0b71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COMPLETED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COMPLETED</a:t>
            </a:r>
            <a:endParaRPr/>
          </a:p>
        </p:txBody>
      </p:sp>
      <p:sp>
        <p:nvSpPr>
          <p:cNvPr id="158" name="Google Shape;15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7d96b0b71e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7d96b0b71e_4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p:txBody>
      </p:sp>
      <p:sp>
        <p:nvSpPr>
          <p:cNvPr id="202" name="Google Shape;20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2197100" y="1079500"/>
            <a:ext cx="7797799" cy="2138400"/>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3308350" y="4113213"/>
            <a:ext cx="5575300" cy="1655762"/>
          </a:xfrm>
          <a:prstGeom prst="rect">
            <a:avLst/>
          </a:prstGeom>
          <a:noFill/>
          <a:ln>
            <a:noFill/>
          </a:ln>
        </p:spPr>
        <p:txBody>
          <a:bodyPr anchorCtr="0" anchor="t" bIns="0" lIns="0" spcFirstLastPara="1" rIns="0" wrap="square" tIns="0">
            <a:normAutofit/>
          </a:bodyPr>
          <a:lstStyle>
            <a:lvl1pPr lvl="0" algn="ctr">
              <a:lnSpc>
                <a:spcPct val="125000"/>
              </a:lnSpc>
              <a:spcBef>
                <a:spcPts val="1000"/>
              </a:spcBef>
              <a:spcAft>
                <a:spcPts val="0"/>
              </a:spcAft>
              <a:buSzPts val="2400"/>
              <a:buNone/>
              <a:defRPr i="1" sz="2400"/>
            </a:lvl1pPr>
            <a:lvl2pPr lvl="1" algn="ctr">
              <a:lnSpc>
                <a:spcPct val="125000"/>
              </a:lnSpc>
              <a:spcBef>
                <a:spcPts val="500"/>
              </a:spcBef>
              <a:spcAft>
                <a:spcPts val="0"/>
              </a:spcAft>
              <a:buSzPts val="2000"/>
              <a:buFont typeface="Avenir"/>
              <a:buNone/>
              <a:defRPr sz="2000"/>
            </a:lvl2pPr>
            <a:lvl3pPr lvl="2" algn="ctr">
              <a:lnSpc>
                <a:spcPct val="125000"/>
              </a:lnSpc>
              <a:spcBef>
                <a:spcPts val="500"/>
              </a:spcBef>
              <a:spcAft>
                <a:spcPts val="0"/>
              </a:spcAft>
              <a:buSzPts val="1800"/>
              <a:buNone/>
              <a:defRPr sz="1800"/>
            </a:lvl3pPr>
            <a:lvl4pPr lvl="3" algn="ctr">
              <a:lnSpc>
                <a:spcPct val="125000"/>
              </a:lnSpc>
              <a:spcBef>
                <a:spcPts val="500"/>
              </a:spcBef>
              <a:spcAft>
                <a:spcPts val="0"/>
              </a:spcAft>
              <a:buSzPts val="1600"/>
              <a:buFont typeface="Avenir"/>
              <a:buNone/>
              <a:defRPr sz="1600"/>
            </a:lvl4pPr>
            <a:lvl5pPr lvl="4" algn="ctr">
              <a:lnSpc>
                <a:spcPct val="125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2"/>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2"/>
          <p:cNvCxnSpPr/>
          <p:nvPr/>
        </p:nvCxnSpPr>
        <p:spPr>
          <a:xfrm>
            <a:off x="5826000" y="3690871"/>
            <a:ext cx="540000" cy="0"/>
          </a:xfrm>
          <a:prstGeom prst="straightConnector1">
            <a:avLst/>
          </a:prstGeom>
          <a:noFill/>
          <a:ln cap="flat" cmpd="sng" w="12700">
            <a:solidFill>
              <a:schemeClr val="lt1"/>
            </a:solidFill>
            <a:prstDash val="solid"/>
            <a:round/>
            <a:headEnd len="sm" w="sm" type="none"/>
            <a:tailEnd len="sm" w="sm" type="none"/>
          </a:ln>
        </p:spPr>
      </p:cxnSp>
      <p:grpSp>
        <p:nvGrpSpPr>
          <p:cNvPr id="18" name="Google Shape;18;p2"/>
          <p:cNvGrpSpPr/>
          <p:nvPr/>
        </p:nvGrpSpPr>
        <p:grpSpPr>
          <a:xfrm>
            <a:off x="9763121" y="4439427"/>
            <a:ext cx="1597977" cy="1549851"/>
            <a:chOff x="9623421" y="4394977"/>
            <a:chExt cx="1597977" cy="1549851"/>
          </a:xfrm>
        </p:grpSpPr>
        <p:sp>
          <p:nvSpPr>
            <p:cNvPr id="19" name="Google Shape;19;p2"/>
            <p:cNvSpPr/>
            <p:nvPr/>
          </p:nvSpPr>
          <p:spPr>
            <a:xfrm flipH="1" rot="2700000">
              <a:off x="10267789" y="4452443"/>
              <a:ext cx="571820" cy="1316717"/>
            </a:xfrm>
            <a:custGeom>
              <a:rect b="b" l="l" r="r" t="t"/>
              <a:pathLst>
                <a:path extrusionOk="0" h="1316717" w="57182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nvGrpSpPr>
            <p:cNvPr id="20" name="Google Shape;20;p2"/>
            <p:cNvGrpSpPr/>
            <p:nvPr/>
          </p:nvGrpSpPr>
          <p:grpSpPr>
            <a:xfrm flipH="1" rot="2700000">
              <a:off x="10112436" y="4359902"/>
              <a:ext cx="571820" cy="1620000"/>
              <a:chOff x="8482785" y="4330454"/>
              <a:chExt cx="571820" cy="1620000"/>
            </a:xfrm>
          </p:grpSpPr>
          <p:sp>
            <p:nvSpPr>
              <p:cNvPr id="21" name="Google Shape;21;p2"/>
              <p:cNvSpPr/>
              <p:nvPr/>
            </p:nvSpPr>
            <p:spPr>
              <a:xfrm>
                <a:off x="8482785" y="4333632"/>
                <a:ext cx="571820" cy="1311956"/>
              </a:xfrm>
              <a:custGeom>
                <a:rect b="b" l="l" r="r" t="t"/>
                <a:pathLst>
                  <a:path extrusionOk="0" h="1311956" w="57182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cxnSp>
            <p:nvCxnSpPr>
              <p:cNvPr id="22" name="Google Shape;22;p2"/>
              <p:cNvCxnSpPr/>
              <p:nvPr/>
            </p:nvCxnSpPr>
            <p:spPr>
              <a:xfrm>
                <a:off x="8768695" y="4330454"/>
                <a:ext cx="0" cy="162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1"/>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1"/>
          <p:cNvSpPr txBox="1"/>
          <p:nvPr>
            <p:ph idx="1" type="body"/>
          </p:nvPr>
        </p:nvSpPr>
        <p:spPr>
          <a:xfrm rot="5400000">
            <a:off x="4103688" y="-1233487"/>
            <a:ext cx="3978275" cy="10026650"/>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1" name="Google Shape;91;p11"/>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12"/>
          <p:cNvSpPr txBox="1"/>
          <p:nvPr>
            <p:ph type="title"/>
          </p:nvPr>
        </p:nvSpPr>
        <p:spPr>
          <a:xfrm rot="5400000">
            <a:off x="8200672" y="2777907"/>
            <a:ext cx="4689476" cy="129266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2"/>
          <p:cNvSpPr txBox="1"/>
          <p:nvPr>
            <p:ph idx="1" type="body"/>
          </p:nvPr>
        </p:nvSpPr>
        <p:spPr>
          <a:xfrm rot="5400000">
            <a:off x="2982733" y="-823733"/>
            <a:ext cx="4689476" cy="8495943"/>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7" name="Google Shape;97;p12"/>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1079500" y="1790700"/>
            <a:ext cx="100266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3"/>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1079500" y="2252663"/>
            <a:ext cx="4457700" cy="23495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6654800" y="2252664"/>
            <a:ext cx="4451348" cy="2349500"/>
          </a:xfrm>
          <a:prstGeom prst="rect">
            <a:avLst/>
          </a:prstGeom>
          <a:noFill/>
          <a:ln>
            <a:noFill/>
          </a:ln>
        </p:spPr>
        <p:txBody>
          <a:bodyPr anchorCtr="0" anchor="ctr" bIns="0" lIns="0" spcFirstLastPara="1" rIns="0" wrap="square" tIns="0">
            <a:normAutofit/>
          </a:bodyPr>
          <a:lstStyle>
            <a:lvl1pPr indent="-228600" lvl="0" marL="457200" algn="l">
              <a:lnSpc>
                <a:spcPct val="125000"/>
              </a:lnSpc>
              <a:spcBef>
                <a:spcPts val="1000"/>
              </a:spcBef>
              <a:spcAft>
                <a:spcPts val="0"/>
              </a:spcAft>
              <a:buSzPts val="2400"/>
              <a:buNone/>
              <a:defRPr i="1" sz="2400">
                <a:solidFill>
                  <a:schemeClr val="lt1"/>
                </a:solidFill>
              </a:defRPr>
            </a:lvl1pPr>
            <a:lvl2pPr indent="-228600" lvl="1" marL="914400" algn="l">
              <a:lnSpc>
                <a:spcPct val="125000"/>
              </a:lnSpc>
              <a:spcBef>
                <a:spcPts val="500"/>
              </a:spcBef>
              <a:spcAft>
                <a:spcPts val="0"/>
              </a:spcAft>
              <a:buSzPts val="2000"/>
              <a:buFont typeface="Avenir"/>
              <a:buNone/>
              <a:defRPr sz="2000">
                <a:solidFill>
                  <a:schemeClr val="lt1"/>
                </a:solidFill>
              </a:defRPr>
            </a:lvl2pPr>
            <a:lvl3pPr indent="-228600" lvl="2" marL="1371600" algn="l">
              <a:lnSpc>
                <a:spcPct val="125000"/>
              </a:lnSpc>
              <a:spcBef>
                <a:spcPts val="500"/>
              </a:spcBef>
              <a:spcAft>
                <a:spcPts val="0"/>
              </a:spcAft>
              <a:buSzPts val="1800"/>
              <a:buNone/>
              <a:defRPr sz="1800">
                <a:solidFill>
                  <a:schemeClr val="lt1"/>
                </a:solidFill>
              </a:defRPr>
            </a:lvl3pPr>
            <a:lvl4pPr indent="-228600" lvl="3" marL="1828800" algn="l">
              <a:lnSpc>
                <a:spcPct val="125000"/>
              </a:lnSpc>
              <a:spcBef>
                <a:spcPts val="500"/>
              </a:spcBef>
              <a:spcAft>
                <a:spcPts val="0"/>
              </a:spcAft>
              <a:buSzPts val="1600"/>
              <a:buFont typeface="Avenir"/>
              <a:buNone/>
              <a:defRPr sz="1600">
                <a:solidFill>
                  <a:schemeClr val="lt1"/>
                </a:solidFill>
              </a:defRPr>
            </a:lvl4pPr>
            <a:lvl5pPr indent="-228600" lvl="4" marL="2286000" algn="l">
              <a:lnSpc>
                <a:spcPct val="125000"/>
              </a:lnSpc>
              <a:spcBef>
                <a:spcPts val="500"/>
              </a:spcBef>
              <a:spcAft>
                <a:spcPts val="0"/>
              </a:spcAft>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2" name="Google Shape;32;p4"/>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35" name="Google Shape;35;p4"/>
          <p:cNvGrpSpPr/>
          <p:nvPr/>
        </p:nvGrpSpPr>
        <p:grpSpPr>
          <a:xfrm>
            <a:off x="903520" y="1008265"/>
            <a:ext cx="1241179" cy="1192625"/>
            <a:chOff x="903520" y="1008265"/>
            <a:chExt cx="1241179" cy="1192625"/>
          </a:xfrm>
        </p:grpSpPr>
        <p:grpSp>
          <p:nvGrpSpPr>
            <p:cNvPr id="36" name="Google Shape;36;p4"/>
            <p:cNvGrpSpPr/>
            <p:nvPr/>
          </p:nvGrpSpPr>
          <p:grpSpPr>
            <a:xfrm flipH="1" rot="-2700000">
              <a:off x="1067391" y="1242261"/>
              <a:ext cx="961992" cy="724633"/>
              <a:chOff x="461917" y="958515"/>
              <a:chExt cx="961992" cy="724633"/>
            </a:xfrm>
          </p:grpSpPr>
          <p:sp>
            <p:nvSpPr>
              <p:cNvPr id="37" name="Google Shape;37;p4"/>
              <p:cNvSpPr/>
              <p:nvPr/>
            </p:nvSpPr>
            <p:spPr>
              <a:xfrm flipH="1" rot="8100000">
                <a:off x="558167" y="1122160"/>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 name="Google Shape;38;p4"/>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grpSp>
          <p:nvGrpSpPr>
            <p:cNvPr id="39" name="Google Shape;39;p4"/>
            <p:cNvGrpSpPr/>
            <p:nvPr/>
          </p:nvGrpSpPr>
          <p:grpSpPr>
            <a:xfrm>
              <a:off x="903520" y="1063906"/>
              <a:ext cx="960256" cy="901092"/>
              <a:chOff x="2111720" y="2516203"/>
              <a:chExt cx="960256" cy="901092"/>
            </a:xfrm>
          </p:grpSpPr>
          <p:sp>
            <p:nvSpPr>
              <p:cNvPr id="40" name="Google Shape;40;p4"/>
              <p:cNvSpPr/>
              <p:nvPr/>
            </p:nvSpPr>
            <p:spPr>
              <a:xfrm rot="-8100000">
                <a:off x="2207971" y="285630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1" name="Google Shape;41;p4"/>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42" name="Google Shape;42;p4"/>
              <p:cNvGrpSpPr/>
              <p:nvPr/>
            </p:nvGrpSpPr>
            <p:grpSpPr>
              <a:xfrm>
                <a:off x="2435580" y="2516203"/>
                <a:ext cx="636396" cy="900662"/>
                <a:chOff x="2435580" y="2516203"/>
                <a:chExt cx="636396" cy="900662"/>
              </a:xfrm>
            </p:grpSpPr>
            <p:cxnSp>
              <p:nvCxnSpPr>
                <p:cNvPr id="43" name="Google Shape;43;p4"/>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44" name="Google Shape;44;p4"/>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grpSp>
      <p:grpSp>
        <p:nvGrpSpPr>
          <p:cNvPr id="45" name="Google Shape;45;p4"/>
          <p:cNvGrpSpPr/>
          <p:nvPr/>
        </p:nvGrpSpPr>
        <p:grpSpPr>
          <a:xfrm>
            <a:off x="1437136" y="649304"/>
            <a:ext cx="388541" cy="388541"/>
            <a:chOff x="5752675" y="5440856"/>
            <a:chExt cx="388541" cy="388541"/>
          </a:xfrm>
        </p:grpSpPr>
        <p:sp>
          <p:nvSpPr>
            <p:cNvPr id="46" name="Google Shape;46;p4"/>
            <p:cNvSpPr/>
            <p:nvPr/>
          </p:nvSpPr>
          <p:spPr>
            <a:xfrm rot="10800000">
              <a:off x="5800801" y="5488982"/>
              <a:ext cx="340415" cy="340415"/>
            </a:xfrm>
            <a:prstGeom prst="ellipse">
              <a:avLst/>
            </a:prstGeom>
            <a:solidFill>
              <a:srgbClr val="B6B5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7" name="Google Shape;47;p4"/>
            <p:cNvSpPr/>
            <p:nvPr/>
          </p:nvSpPr>
          <p:spPr>
            <a:xfrm>
              <a:off x="5752675" y="5440856"/>
              <a:ext cx="340415" cy="340415"/>
            </a:xfrm>
            <a:prstGeom prst="ellipse">
              <a:avLst/>
            </a:pr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cxnSp>
        <p:nvCxnSpPr>
          <p:cNvPr id="48" name="Google Shape;48;p4"/>
          <p:cNvCxnSpPr/>
          <p:nvPr/>
        </p:nvCxnSpPr>
        <p:spPr>
          <a:xfrm rot="5400000">
            <a:off x="5826000" y="3429001"/>
            <a:ext cx="540000" cy="0"/>
          </a:xfrm>
          <a:prstGeom prst="straightConnector1">
            <a:avLst/>
          </a:prstGeom>
          <a:noFill/>
          <a:ln cap="flat" cmpd="sng" w="12700">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5"/>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
          <p:cNvSpPr txBox="1"/>
          <p:nvPr>
            <p:ph idx="1" type="body"/>
          </p:nvPr>
        </p:nvSpPr>
        <p:spPr>
          <a:xfrm>
            <a:off x="1085850" y="1790700"/>
            <a:ext cx="47401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2" name="Google Shape;52;p5"/>
          <p:cNvSpPr txBox="1"/>
          <p:nvPr>
            <p:ph idx="2" type="body"/>
          </p:nvPr>
        </p:nvSpPr>
        <p:spPr>
          <a:xfrm>
            <a:off x="6366000" y="1790700"/>
            <a:ext cx="47401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5"/>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6"/>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6"/>
          <p:cNvSpPr txBox="1"/>
          <p:nvPr>
            <p:ph idx="1" type="body"/>
          </p:nvPr>
        </p:nvSpPr>
        <p:spPr>
          <a:xfrm>
            <a:off x="1079500" y="1854200"/>
            <a:ext cx="4741200" cy="55399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800"/>
              <a:buNone/>
              <a:defRPr b="0" sz="1800" cap="none">
                <a:solidFill>
                  <a:schemeClr val="lt1"/>
                </a:solidFill>
              </a:defRPr>
            </a:lvl1pPr>
            <a:lvl2pPr indent="-228600" lvl="1" marL="914400" algn="l">
              <a:lnSpc>
                <a:spcPct val="125000"/>
              </a:lnSpc>
              <a:spcBef>
                <a:spcPts val="500"/>
              </a:spcBef>
              <a:spcAft>
                <a:spcPts val="0"/>
              </a:spcAft>
              <a:buSzPts val="2000"/>
              <a:buFont typeface="Avenir"/>
              <a:buNone/>
              <a:defRPr b="1" sz="2000"/>
            </a:lvl2pPr>
            <a:lvl3pPr indent="-228600" lvl="2" marL="1371600" algn="l">
              <a:lnSpc>
                <a:spcPct val="125000"/>
              </a:lnSpc>
              <a:spcBef>
                <a:spcPts val="500"/>
              </a:spcBef>
              <a:spcAft>
                <a:spcPts val="0"/>
              </a:spcAft>
              <a:buSzPts val="1800"/>
              <a:buNone/>
              <a:defRPr b="1" sz="1800"/>
            </a:lvl3pPr>
            <a:lvl4pPr indent="-228600" lvl="3" marL="1828800" algn="l">
              <a:lnSpc>
                <a:spcPct val="125000"/>
              </a:lnSpc>
              <a:spcBef>
                <a:spcPts val="500"/>
              </a:spcBef>
              <a:spcAft>
                <a:spcPts val="0"/>
              </a:spcAft>
              <a:buSzPts val="1600"/>
              <a:buFont typeface="Avenir"/>
              <a:buNone/>
              <a:defRPr b="1" sz="1600"/>
            </a:lvl4pPr>
            <a:lvl5pPr indent="-228600" lvl="4" marL="2286000" algn="l">
              <a:lnSpc>
                <a:spcPct val="12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9" name="Google Shape;59;p6"/>
          <p:cNvSpPr txBox="1"/>
          <p:nvPr>
            <p:ph idx="2" type="body"/>
          </p:nvPr>
        </p:nvSpPr>
        <p:spPr>
          <a:xfrm>
            <a:off x="1079500" y="2525561"/>
            <a:ext cx="4741200" cy="3243414"/>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6"/>
          <p:cNvSpPr txBox="1"/>
          <p:nvPr>
            <p:ph idx="3" type="body"/>
          </p:nvPr>
        </p:nvSpPr>
        <p:spPr>
          <a:xfrm>
            <a:off x="6364950" y="1854200"/>
            <a:ext cx="4741200" cy="55399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800"/>
              <a:buNone/>
              <a:defRPr b="0" sz="1800" cap="none">
                <a:solidFill>
                  <a:schemeClr val="lt1"/>
                </a:solidFill>
              </a:defRPr>
            </a:lvl1pPr>
            <a:lvl2pPr indent="-228600" lvl="1" marL="914400" algn="l">
              <a:lnSpc>
                <a:spcPct val="125000"/>
              </a:lnSpc>
              <a:spcBef>
                <a:spcPts val="500"/>
              </a:spcBef>
              <a:spcAft>
                <a:spcPts val="0"/>
              </a:spcAft>
              <a:buSzPts val="2000"/>
              <a:buFont typeface="Avenir"/>
              <a:buNone/>
              <a:defRPr b="1" sz="2000"/>
            </a:lvl2pPr>
            <a:lvl3pPr indent="-228600" lvl="2" marL="1371600" algn="l">
              <a:lnSpc>
                <a:spcPct val="125000"/>
              </a:lnSpc>
              <a:spcBef>
                <a:spcPts val="500"/>
              </a:spcBef>
              <a:spcAft>
                <a:spcPts val="0"/>
              </a:spcAft>
              <a:buSzPts val="1800"/>
              <a:buNone/>
              <a:defRPr b="1" sz="1800"/>
            </a:lvl3pPr>
            <a:lvl4pPr indent="-228600" lvl="3" marL="1828800" algn="l">
              <a:lnSpc>
                <a:spcPct val="125000"/>
              </a:lnSpc>
              <a:spcBef>
                <a:spcPts val="500"/>
              </a:spcBef>
              <a:spcAft>
                <a:spcPts val="0"/>
              </a:spcAft>
              <a:buSzPts val="1600"/>
              <a:buFont typeface="Avenir"/>
              <a:buNone/>
              <a:defRPr b="1" sz="1600"/>
            </a:lvl4pPr>
            <a:lvl5pPr indent="-228600" lvl="4" marL="2286000" algn="l">
              <a:lnSpc>
                <a:spcPct val="12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 name="Google Shape;61;p6"/>
          <p:cNvSpPr txBox="1"/>
          <p:nvPr>
            <p:ph idx="4" type="body"/>
          </p:nvPr>
        </p:nvSpPr>
        <p:spPr>
          <a:xfrm>
            <a:off x="6364950" y="2525560"/>
            <a:ext cx="4741200" cy="3243414"/>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 name="Google Shape;62;p6"/>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7"/>
          <p:cNvSpPr txBox="1"/>
          <p:nvPr>
            <p:ph type="title"/>
          </p:nvPr>
        </p:nvSpPr>
        <p:spPr>
          <a:xfrm>
            <a:off x="1079500" y="1079500"/>
            <a:ext cx="10026650" cy="4689475"/>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7"/>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8"/>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9"/>
          <p:cNvSpPr txBox="1"/>
          <p:nvPr>
            <p:ph type="title"/>
          </p:nvPr>
        </p:nvSpPr>
        <p:spPr>
          <a:xfrm>
            <a:off x="1071607" y="1011238"/>
            <a:ext cx="3906000" cy="12924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9"/>
          <p:cNvSpPr txBox="1"/>
          <p:nvPr>
            <p:ph idx="1" type="body"/>
          </p:nvPr>
        </p:nvSpPr>
        <p:spPr>
          <a:xfrm>
            <a:off x="5537200" y="955230"/>
            <a:ext cx="5583193" cy="481374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4800"/>
              <a:buFont typeface="Avenir"/>
              <a:buNone/>
              <a:defRPr sz="4800"/>
            </a:lvl1pPr>
            <a:lvl2pPr indent="-228600" lvl="1" marL="914400" algn="l">
              <a:lnSpc>
                <a:spcPct val="100000"/>
              </a:lnSpc>
              <a:spcBef>
                <a:spcPts val="500"/>
              </a:spcBef>
              <a:spcAft>
                <a:spcPts val="0"/>
              </a:spcAft>
              <a:buSzPts val="4800"/>
              <a:buFont typeface="Avenir"/>
              <a:buNone/>
              <a:defRPr sz="4800"/>
            </a:lvl2pPr>
            <a:lvl3pPr indent="-228600" lvl="2" marL="1371600" algn="l">
              <a:lnSpc>
                <a:spcPct val="125000"/>
              </a:lnSpc>
              <a:spcBef>
                <a:spcPts val="500"/>
              </a:spcBef>
              <a:spcAft>
                <a:spcPts val="0"/>
              </a:spcAft>
              <a:buSzPts val="2000"/>
              <a:buNone/>
              <a:defRPr sz="2000"/>
            </a:lvl3pPr>
            <a:lvl4pPr indent="-228600" lvl="3" marL="1828800" algn="l">
              <a:lnSpc>
                <a:spcPct val="125000"/>
              </a:lnSpc>
              <a:spcBef>
                <a:spcPts val="500"/>
              </a:spcBef>
              <a:spcAft>
                <a:spcPts val="0"/>
              </a:spcAft>
              <a:buSzPts val="2000"/>
              <a:buFont typeface="Avenir"/>
              <a:buNone/>
              <a:defRPr sz="2000"/>
            </a:lvl4pPr>
            <a:lvl5pPr indent="-355600" lvl="4" marL="2286000" algn="l">
              <a:lnSpc>
                <a:spcPct val="125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7" name="Google Shape;77;p9"/>
          <p:cNvSpPr txBox="1"/>
          <p:nvPr>
            <p:ph idx="2" type="body"/>
          </p:nvPr>
        </p:nvSpPr>
        <p:spPr>
          <a:xfrm>
            <a:off x="1079499" y="2664000"/>
            <a:ext cx="3905999" cy="3106800"/>
          </a:xfrm>
          <a:prstGeom prst="rect">
            <a:avLst/>
          </a:prstGeom>
          <a:noFill/>
          <a:ln>
            <a:noFill/>
          </a:ln>
        </p:spPr>
        <p:txBody>
          <a:bodyPr anchorCtr="0" anchor="t" bIns="0" lIns="0" spcFirstLastPara="1" rIns="0" wrap="square" tIns="0">
            <a:normAutofit/>
          </a:bodyPr>
          <a:lstStyle>
            <a:lvl1pPr indent="-228600" lvl="0" marL="457200" algn="l">
              <a:lnSpc>
                <a:spcPct val="125000"/>
              </a:lnSpc>
              <a:spcBef>
                <a:spcPts val="1000"/>
              </a:spcBef>
              <a:spcAft>
                <a:spcPts val="0"/>
              </a:spcAft>
              <a:buSzPts val="2000"/>
              <a:buNone/>
              <a:defRPr sz="2000"/>
            </a:lvl1pPr>
            <a:lvl2pPr indent="-228600" lvl="1" marL="914400" algn="l">
              <a:lnSpc>
                <a:spcPct val="125000"/>
              </a:lnSpc>
              <a:spcBef>
                <a:spcPts val="500"/>
              </a:spcBef>
              <a:spcAft>
                <a:spcPts val="0"/>
              </a:spcAft>
              <a:buSzPts val="1400"/>
              <a:buFont typeface="Avenir"/>
              <a:buNone/>
              <a:defRPr sz="1400"/>
            </a:lvl2pPr>
            <a:lvl3pPr indent="-228600" lvl="2" marL="1371600" algn="l">
              <a:lnSpc>
                <a:spcPct val="125000"/>
              </a:lnSpc>
              <a:spcBef>
                <a:spcPts val="500"/>
              </a:spcBef>
              <a:spcAft>
                <a:spcPts val="0"/>
              </a:spcAft>
              <a:buSzPts val="1200"/>
              <a:buNone/>
              <a:defRPr sz="1200"/>
            </a:lvl3pPr>
            <a:lvl4pPr indent="-228600" lvl="3" marL="1828800" algn="l">
              <a:lnSpc>
                <a:spcPct val="125000"/>
              </a:lnSpc>
              <a:spcBef>
                <a:spcPts val="500"/>
              </a:spcBef>
              <a:spcAft>
                <a:spcPts val="0"/>
              </a:spcAft>
              <a:buSzPts val="1000"/>
              <a:buFont typeface="Avenir"/>
              <a:buNone/>
              <a:defRPr sz="1000"/>
            </a:lvl4pPr>
            <a:lvl5pPr indent="-228600" lvl="4" marL="2286000" algn="l">
              <a:lnSpc>
                <a:spcPct val="125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 name="Google Shape;78;p9"/>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9"/>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10"/>
          <p:cNvSpPr txBox="1"/>
          <p:nvPr>
            <p:ph type="title"/>
          </p:nvPr>
        </p:nvSpPr>
        <p:spPr>
          <a:xfrm>
            <a:off x="1079501" y="1011238"/>
            <a:ext cx="3905250" cy="129266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0"/>
          <p:cNvSpPr/>
          <p:nvPr>
            <p:ph idx="2" type="pic"/>
          </p:nvPr>
        </p:nvSpPr>
        <p:spPr>
          <a:xfrm>
            <a:off x="5537200" y="531813"/>
            <a:ext cx="6113812" cy="5784849"/>
          </a:xfrm>
          <a:prstGeom prst="rect">
            <a:avLst/>
          </a:prstGeom>
          <a:noFill/>
          <a:ln>
            <a:noFill/>
          </a:ln>
        </p:spPr>
      </p:sp>
      <p:sp>
        <p:nvSpPr>
          <p:cNvPr id="84" name="Google Shape;84;p10"/>
          <p:cNvSpPr txBox="1"/>
          <p:nvPr>
            <p:ph idx="1" type="body"/>
          </p:nvPr>
        </p:nvSpPr>
        <p:spPr>
          <a:xfrm>
            <a:off x="1079500" y="2663825"/>
            <a:ext cx="3905250" cy="3105150"/>
          </a:xfrm>
          <a:prstGeom prst="rect">
            <a:avLst/>
          </a:prstGeom>
          <a:noFill/>
          <a:ln>
            <a:noFill/>
          </a:ln>
        </p:spPr>
        <p:txBody>
          <a:bodyPr anchorCtr="0" anchor="t" bIns="0" lIns="0" spcFirstLastPara="1" rIns="0" wrap="square" tIns="0">
            <a:normAutofit/>
          </a:bodyPr>
          <a:lstStyle>
            <a:lvl1pPr indent="-228600" lvl="0" marL="457200" algn="l">
              <a:lnSpc>
                <a:spcPct val="125000"/>
              </a:lnSpc>
              <a:spcBef>
                <a:spcPts val="1000"/>
              </a:spcBef>
              <a:spcAft>
                <a:spcPts val="0"/>
              </a:spcAft>
              <a:buSzPts val="2000"/>
              <a:buNone/>
              <a:defRPr sz="2000"/>
            </a:lvl1pPr>
            <a:lvl2pPr indent="-228600" lvl="1" marL="914400" algn="l">
              <a:lnSpc>
                <a:spcPct val="125000"/>
              </a:lnSpc>
              <a:spcBef>
                <a:spcPts val="500"/>
              </a:spcBef>
              <a:spcAft>
                <a:spcPts val="0"/>
              </a:spcAft>
              <a:buSzPts val="1400"/>
              <a:buFont typeface="Avenir"/>
              <a:buNone/>
              <a:defRPr sz="1400"/>
            </a:lvl2pPr>
            <a:lvl3pPr indent="-228600" lvl="2" marL="1371600" algn="l">
              <a:lnSpc>
                <a:spcPct val="125000"/>
              </a:lnSpc>
              <a:spcBef>
                <a:spcPts val="500"/>
              </a:spcBef>
              <a:spcAft>
                <a:spcPts val="0"/>
              </a:spcAft>
              <a:buSzPts val="1200"/>
              <a:buNone/>
              <a:defRPr sz="1200"/>
            </a:lvl3pPr>
            <a:lvl4pPr indent="-228600" lvl="3" marL="1828800" algn="l">
              <a:lnSpc>
                <a:spcPct val="125000"/>
              </a:lnSpc>
              <a:spcBef>
                <a:spcPts val="500"/>
              </a:spcBef>
              <a:spcAft>
                <a:spcPts val="0"/>
              </a:spcAft>
              <a:buSzPts val="1000"/>
              <a:buFont typeface="Avenir"/>
              <a:buNone/>
              <a:defRPr sz="1000"/>
            </a:lvl4pPr>
            <a:lvl5pPr indent="-228600" lvl="4" marL="2286000" algn="l">
              <a:lnSpc>
                <a:spcPct val="125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5" name="Google Shape;85;p10"/>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2800"/>
              <a:buFont typeface="Rockwell"/>
              <a:buNone/>
              <a:defRPr b="0" i="0" sz="2800" u="none" cap="none" strike="noStrike">
                <a:solidFill>
                  <a:schemeClr val="lt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079500" y="1790700"/>
            <a:ext cx="10026650" cy="3978275"/>
          </a:xfrm>
          <a:prstGeom prst="rect">
            <a:avLst/>
          </a:prstGeom>
          <a:noFill/>
          <a:ln>
            <a:noFill/>
          </a:ln>
        </p:spPr>
        <p:txBody>
          <a:bodyPr anchorCtr="0" anchor="t" bIns="0" lIns="0" spcFirstLastPara="1" rIns="0" wrap="square" tIns="0">
            <a:normAutofit/>
          </a:bodyPr>
          <a:lstStyle>
            <a:lvl1pPr indent="-355600" lvl="0" marL="457200" marR="0" rtl="0" algn="l">
              <a:lnSpc>
                <a:spcPct val="125000"/>
              </a:lnSpc>
              <a:spcBef>
                <a:spcPts val="1000"/>
              </a:spcBef>
              <a:spcAft>
                <a:spcPts val="0"/>
              </a:spcAft>
              <a:buClr>
                <a:srgbClr val="B6B5E6"/>
              </a:buClr>
              <a:buSzPts val="2000"/>
              <a:buFont typeface="Noto Sans Symbols"/>
              <a:buChar char="·"/>
              <a:defRPr b="0" i="0" sz="2000" u="none" cap="none" strike="noStrike">
                <a:solidFill>
                  <a:schemeClr val="lt1"/>
                </a:solidFill>
                <a:latin typeface="Avenir"/>
                <a:ea typeface="Avenir"/>
                <a:cs typeface="Avenir"/>
                <a:sym typeface="Avenir"/>
              </a:defRPr>
            </a:lvl1pPr>
            <a:lvl2pPr indent="-228600" lvl="1" marL="914400" marR="0" rtl="0" algn="l">
              <a:lnSpc>
                <a:spcPct val="125000"/>
              </a:lnSpc>
              <a:spcBef>
                <a:spcPts val="500"/>
              </a:spcBef>
              <a:spcAft>
                <a:spcPts val="0"/>
              </a:spcAft>
              <a:buClr>
                <a:srgbClr val="B6B5E6"/>
              </a:buClr>
              <a:buSzPts val="2000"/>
              <a:buFont typeface="Avenir"/>
              <a:buNone/>
              <a:defRPr b="0" i="1" sz="2000" u="none" cap="none" strike="noStrike">
                <a:solidFill>
                  <a:schemeClr val="lt1"/>
                </a:solidFill>
                <a:latin typeface="Avenir"/>
                <a:ea typeface="Avenir"/>
                <a:cs typeface="Avenir"/>
                <a:sym typeface="Avenir"/>
              </a:defRPr>
            </a:lvl2pPr>
            <a:lvl3pPr indent="-355600" lvl="2" marL="1371600" marR="0" rtl="0" algn="l">
              <a:lnSpc>
                <a:spcPct val="125000"/>
              </a:lnSpc>
              <a:spcBef>
                <a:spcPts val="500"/>
              </a:spcBef>
              <a:spcAft>
                <a:spcPts val="0"/>
              </a:spcAft>
              <a:buClr>
                <a:srgbClr val="B6B5E6"/>
              </a:buClr>
              <a:buSzPts val="2000"/>
              <a:buFont typeface="Noto Sans Symbols"/>
              <a:buChar char="·"/>
              <a:defRPr b="0" i="0" sz="2000" u="none" cap="none" strike="noStrike">
                <a:solidFill>
                  <a:schemeClr val="lt1"/>
                </a:solidFill>
                <a:latin typeface="Avenir"/>
                <a:ea typeface="Avenir"/>
                <a:cs typeface="Avenir"/>
                <a:sym typeface="Avenir"/>
              </a:defRPr>
            </a:lvl3pPr>
            <a:lvl4pPr indent="-228600" lvl="3" marL="1828800" marR="0" rtl="0" algn="l">
              <a:lnSpc>
                <a:spcPct val="125000"/>
              </a:lnSpc>
              <a:spcBef>
                <a:spcPts val="500"/>
              </a:spcBef>
              <a:spcAft>
                <a:spcPts val="0"/>
              </a:spcAft>
              <a:buClr>
                <a:srgbClr val="B6B5E6"/>
              </a:buClr>
              <a:buSzPts val="2000"/>
              <a:buFont typeface="Avenir"/>
              <a:buNone/>
              <a:defRPr b="0" i="1" sz="2000" u="none" cap="none" strike="noStrike">
                <a:solidFill>
                  <a:schemeClr val="lt1"/>
                </a:solidFill>
                <a:latin typeface="Avenir"/>
                <a:ea typeface="Avenir"/>
                <a:cs typeface="Avenir"/>
                <a:sym typeface="Avenir"/>
              </a:defRPr>
            </a:lvl4pPr>
            <a:lvl5pPr indent="-355600" lvl="4" marL="2286000" marR="0" rtl="0" algn="l">
              <a:lnSpc>
                <a:spcPct val="125000"/>
              </a:lnSpc>
              <a:spcBef>
                <a:spcPts val="500"/>
              </a:spcBef>
              <a:spcAft>
                <a:spcPts val="0"/>
              </a:spcAft>
              <a:buClr>
                <a:srgbClr val="B6B5E6"/>
              </a:buClr>
              <a:buSzPts val="2000"/>
              <a:buFont typeface="Noto Sans Symbols"/>
              <a:buChar char="·"/>
              <a:defRPr b="0" i="0" sz="20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8" name="Google Shape;8;p1"/>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marR="0" rtl="0" algn="l">
              <a:spcBef>
                <a:spcPts val="0"/>
              </a:spcBef>
              <a:spcAft>
                <a:spcPts val="0"/>
              </a:spcAft>
              <a:buSzPts val="1400"/>
              <a:buNone/>
              <a:defRPr b="0" i="0" sz="10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9" name="Google Shape;9;p1"/>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marR="0" rtl="0" algn="ctr">
              <a:spcBef>
                <a:spcPts val="0"/>
              </a:spcBef>
              <a:spcAft>
                <a:spcPts val="0"/>
              </a:spcAft>
              <a:buSzPts val="1400"/>
              <a:buNone/>
              <a:defRPr b="0" i="0" sz="10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0" name="Google Shape;10;p1"/>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rtl="0" algn="r">
              <a:spcBef>
                <a:spcPts val="0"/>
              </a:spcBef>
              <a:buNone/>
              <a:defRPr b="0" i="0" sz="1000" u="none" cap="none" strike="noStrike">
                <a:solidFill>
                  <a:schemeClr val="lt1"/>
                </a:solidFill>
                <a:latin typeface="Avenir"/>
                <a:ea typeface="Avenir"/>
                <a:cs typeface="Avenir"/>
                <a:sym typeface="Avenir"/>
              </a:defRPr>
            </a:lvl1pPr>
            <a:lvl2pPr indent="0" lvl="1" marL="0" marR="0" rtl="0" algn="r">
              <a:spcBef>
                <a:spcPts val="0"/>
              </a:spcBef>
              <a:buNone/>
              <a:defRPr b="0" i="0" sz="1000" u="none" cap="none" strike="noStrike">
                <a:solidFill>
                  <a:schemeClr val="lt1"/>
                </a:solidFill>
                <a:latin typeface="Avenir"/>
                <a:ea typeface="Avenir"/>
                <a:cs typeface="Avenir"/>
                <a:sym typeface="Avenir"/>
              </a:defRPr>
            </a:lvl2pPr>
            <a:lvl3pPr indent="0" lvl="2" marL="0" marR="0" rtl="0" algn="r">
              <a:spcBef>
                <a:spcPts val="0"/>
              </a:spcBef>
              <a:buNone/>
              <a:defRPr b="0" i="0" sz="1000" u="none" cap="none" strike="noStrike">
                <a:solidFill>
                  <a:schemeClr val="lt1"/>
                </a:solidFill>
                <a:latin typeface="Avenir"/>
                <a:ea typeface="Avenir"/>
                <a:cs typeface="Avenir"/>
                <a:sym typeface="Avenir"/>
              </a:defRPr>
            </a:lvl3pPr>
            <a:lvl4pPr indent="0" lvl="3" marL="0" marR="0" rtl="0" algn="r">
              <a:spcBef>
                <a:spcPts val="0"/>
              </a:spcBef>
              <a:buNone/>
              <a:defRPr b="0" i="0" sz="1000" u="none" cap="none" strike="noStrike">
                <a:solidFill>
                  <a:schemeClr val="lt1"/>
                </a:solidFill>
                <a:latin typeface="Avenir"/>
                <a:ea typeface="Avenir"/>
                <a:cs typeface="Avenir"/>
                <a:sym typeface="Avenir"/>
              </a:defRPr>
            </a:lvl4pPr>
            <a:lvl5pPr indent="0" lvl="4" marL="0" marR="0" rtl="0" algn="r">
              <a:spcBef>
                <a:spcPts val="0"/>
              </a:spcBef>
              <a:buNone/>
              <a:defRPr b="0" i="0" sz="1000" u="none" cap="none" strike="noStrike">
                <a:solidFill>
                  <a:schemeClr val="lt1"/>
                </a:solidFill>
                <a:latin typeface="Avenir"/>
                <a:ea typeface="Avenir"/>
                <a:cs typeface="Avenir"/>
                <a:sym typeface="Avenir"/>
              </a:defRPr>
            </a:lvl5pPr>
            <a:lvl6pPr indent="0" lvl="5" marL="0" marR="0" rtl="0" algn="r">
              <a:spcBef>
                <a:spcPts val="0"/>
              </a:spcBef>
              <a:buNone/>
              <a:defRPr b="0" i="0" sz="1000" u="none" cap="none" strike="noStrike">
                <a:solidFill>
                  <a:schemeClr val="lt1"/>
                </a:solidFill>
                <a:latin typeface="Avenir"/>
                <a:ea typeface="Avenir"/>
                <a:cs typeface="Avenir"/>
                <a:sym typeface="Avenir"/>
              </a:defRPr>
            </a:lvl6pPr>
            <a:lvl7pPr indent="0" lvl="6" marL="0" marR="0" rtl="0" algn="r">
              <a:spcBef>
                <a:spcPts val="0"/>
              </a:spcBef>
              <a:buNone/>
              <a:defRPr b="0" i="0" sz="1000" u="none" cap="none" strike="noStrike">
                <a:solidFill>
                  <a:schemeClr val="lt1"/>
                </a:solidFill>
                <a:latin typeface="Avenir"/>
                <a:ea typeface="Avenir"/>
                <a:cs typeface="Avenir"/>
                <a:sym typeface="Avenir"/>
              </a:defRPr>
            </a:lvl7pPr>
            <a:lvl8pPr indent="0" lvl="7" marL="0" marR="0" rtl="0" algn="r">
              <a:spcBef>
                <a:spcPts val="0"/>
              </a:spcBef>
              <a:buNone/>
              <a:defRPr b="0" i="0" sz="1000" u="none" cap="none" strike="noStrike">
                <a:solidFill>
                  <a:schemeClr val="lt1"/>
                </a:solidFill>
                <a:latin typeface="Avenir"/>
                <a:ea typeface="Avenir"/>
                <a:cs typeface="Avenir"/>
                <a:sym typeface="Avenir"/>
              </a:defRPr>
            </a:lvl8pPr>
            <a:lvl9pPr indent="0" lvl="8" marL="0" marR="0" rtl="0" algn="r">
              <a:spcBef>
                <a:spcPts val="0"/>
              </a:spcBef>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17.jpg"/><Relationship Id="rId5" Type="http://schemas.openxmlformats.org/officeDocument/2006/relationships/image" Target="../media/image24.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jp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jp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7.jpg"/><Relationship Id="rId6" Type="http://schemas.openxmlformats.org/officeDocument/2006/relationships/image" Target="../media/image14.jpg"/><Relationship Id="rId7" Type="http://schemas.openxmlformats.org/officeDocument/2006/relationships/image" Target="../media/image11.jp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3" name="Shape 103"/>
        <p:cNvGrpSpPr/>
        <p:nvPr/>
      </p:nvGrpSpPr>
      <p:grpSpPr>
        <a:xfrm>
          <a:off x="0" y="0"/>
          <a:ext cx="0" cy="0"/>
          <a:chOff x="0" y="0"/>
          <a:chExt cx="0" cy="0"/>
        </a:xfrm>
      </p:grpSpPr>
      <p:sp>
        <p:nvSpPr>
          <p:cNvPr id="104" name="Google Shape;104;p1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05" name="Google Shape;105;p13"/>
          <p:cNvSpPr txBox="1"/>
          <p:nvPr>
            <p:ph type="ctrTitle"/>
          </p:nvPr>
        </p:nvSpPr>
        <p:spPr>
          <a:xfrm>
            <a:off x="4825234" y="172431"/>
            <a:ext cx="6825777" cy="2286552"/>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3200"/>
              <a:buFont typeface="Rockwell"/>
              <a:buNone/>
            </a:pPr>
            <a:r>
              <a:rPr b="1" lang="en-US" sz="3200">
                <a:solidFill>
                  <a:srgbClr val="FFC000"/>
                </a:solidFill>
              </a:rPr>
              <a:t>DOSRI</a:t>
            </a:r>
            <a:r>
              <a:rPr lang="en-US"/>
              <a:t>  </a:t>
            </a:r>
            <a:br>
              <a:rPr lang="en-US"/>
            </a:br>
            <a:r>
              <a:rPr lang="en-US"/>
              <a:t>AMPLIFYING SOCIALLY RESPONSIBLE INVESTING (SRI) </a:t>
            </a:r>
            <a:br>
              <a:rPr lang="en-US"/>
            </a:br>
            <a:br>
              <a:rPr lang="en-US"/>
            </a:br>
            <a:r>
              <a:rPr lang="en-US"/>
              <a:t>PRESENTATION 7</a:t>
            </a:r>
            <a:endParaRPr/>
          </a:p>
        </p:txBody>
      </p:sp>
      <p:sp>
        <p:nvSpPr>
          <p:cNvPr id="106" name="Google Shape;106;p13"/>
          <p:cNvSpPr txBox="1"/>
          <p:nvPr>
            <p:ph idx="1" type="subTitle"/>
          </p:nvPr>
        </p:nvSpPr>
        <p:spPr>
          <a:xfrm>
            <a:off x="5293666" y="3932628"/>
            <a:ext cx="5839772" cy="2604092"/>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US" sz="2000"/>
              <a:t>Farhan Pasha Mohammed</a:t>
            </a:r>
            <a:endParaRPr/>
          </a:p>
          <a:p>
            <a:pPr indent="0" lvl="0" marL="0" rtl="0" algn="ctr">
              <a:lnSpc>
                <a:spcPct val="100000"/>
              </a:lnSpc>
              <a:spcBef>
                <a:spcPts val="1000"/>
              </a:spcBef>
              <a:spcAft>
                <a:spcPts val="0"/>
              </a:spcAft>
              <a:buSzPts val="2000"/>
              <a:buNone/>
            </a:pPr>
            <a:r>
              <a:rPr lang="en-US" sz="2000"/>
              <a:t>Samarth Yadav</a:t>
            </a:r>
            <a:endParaRPr/>
          </a:p>
          <a:p>
            <a:pPr indent="0" lvl="0" marL="0" rtl="0" algn="ctr">
              <a:lnSpc>
                <a:spcPct val="100000"/>
              </a:lnSpc>
              <a:spcBef>
                <a:spcPts val="1000"/>
              </a:spcBef>
              <a:spcAft>
                <a:spcPts val="0"/>
              </a:spcAft>
              <a:buSzPts val="2000"/>
              <a:buNone/>
            </a:pPr>
            <a:r>
              <a:rPr lang="en-US" sz="2000"/>
              <a:t>Harshal Patil</a:t>
            </a:r>
            <a:endParaRPr/>
          </a:p>
          <a:p>
            <a:pPr indent="0" lvl="0" marL="0" rtl="0" algn="ctr">
              <a:lnSpc>
                <a:spcPct val="100000"/>
              </a:lnSpc>
              <a:spcBef>
                <a:spcPts val="1000"/>
              </a:spcBef>
              <a:spcAft>
                <a:spcPts val="0"/>
              </a:spcAft>
              <a:buSzPts val="2000"/>
              <a:buNone/>
            </a:pPr>
            <a:r>
              <a:rPr lang="en-US" sz="2000"/>
              <a:t>Kush Shah </a:t>
            </a:r>
            <a:endParaRPr/>
          </a:p>
          <a:p>
            <a:pPr indent="0" lvl="0" marL="0" rtl="0" algn="ctr">
              <a:lnSpc>
                <a:spcPct val="100000"/>
              </a:lnSpc>
              <a:spcBef>
                <a:spcPts val="1000"/>
              </a:spcBef>
              <a:spcAft>
                <a:spcPts val="0"/>
              </a:spcAft>
              <a:buSzPts val="2000"/>
              <a:buNone/>
            </a:pPr>
            <a:r>
              <a:rPr lang="en-US" sz="2000"/>
              <a:t>Jephthe Louis-Jacques</a:t>
            </a:r>
            <a:endParaRPr/>
          </a:p>
          <a:p>
            <a:pPr indent="0" lvl="0" marL="0" rtl="0" algn="ctr">
              <a:lnSpc>
                <a:spcPct val="100000"/>
              </a:lnSpc>
              <a:spcBef>
                <a:spcPts val="1000"/>
              </a:spcBef>
              <a:spcAft>
                <a:spcPts val="0"/>
              </a:spcAft>
              <a:buSzPts val="2000"/>
              <a:buNone/>
            </a:pPr>
            <a:r>
              <a:rPr lang="en-US" sz="2000"/>
              <a:t>Naga Sai Kiran Nimmakayala</a:t>
            </a:r>
            <a:endParaRPr/>
          </a:p>
        </p:txBody>
      </p:sp>
      <p:sp>
        <p:nvSpPr>
          <p:cNvPr id="107" name="Google Shape;107;p13"/>
          <p:cNvSpPr/>
          <p:nvPr/>
        </p:nvSpPr>
        <p:spPr>
          <a:xfrm flipH="1" rot="10800000">
            <a:off x="443748" y="446254"/>
            <a:ext cx="3330000" cy="5760000"/>
          </a:xfrm>
          <a:custGeom>
            <a:rect b="b" l="l" r="r" t="t"/>
            <a:pathLst>
              <a:path extrusionOk="0" h="5760000" w="6660000">
                <a:moveTo>
                  <a:pt x="6660000" y="5760000"/>
                </a:moveTo>
                <a:lnTo>
                  <a:pt x="0" y="5760000"/>
                </a:lnTo>
                <a:lnTo>
                  <a:pt x="0"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An abstract genetic concept" id="108" name="Google Shape;108;p13"/>
          <p:cNvPicPr preferRelativeResize="0"/>
          <p:nvPr/>
        </p:nvPicPr>
        <p:blipFill rotWithShape="1">
          <a:blip r:embed="rId3">
            <a:alphaModFix/>
          </a:blip>
          <a:srcRect b="0" l="21184" r="21184" t="0"/>
          <a:stretch/>
        </p:blipFill>
        <p:spPr>
          <a:xfrm>
            <a:off x="540989" y="540000"/>
            <a:ext cx="3330000" cy="5778000"/>
          </a:xfrm>
          <a:prstGeom prst="rect">
            <a:avLst/>
          </a:prstGeom>
          <a:noFill/>
          <a:ln>
            <a:noFill/>
          </a:ln>
        </p:spPr>
      </p:pic>
      <p:cxnSp>
        <p:nvCxnSpPr>
          <p:cNvPr id="109" name="Google Shape;109;p13"/>
          <p:cNvCxnSpPr/>
          <p:nvPr/>
        </p:nvCxnSpPr>
        <p:spPr>
          <a:xfrm>
            <a:off x="7773465" y="3690871"/>
            <a:ext cx="540000" cy="0"/>
          </a:xfrm>
          <a:prstGeom prst="straightConnector1">
            <a:avLst/>
          </a:prstGeom>
          <a:noFill/>
          <a:ln cap="flat" cmpd="sng" w="12700">
            <a:solidFill>
              <a:schemeClr val="lt1"/>
            </a:solidFill>
            <a:prstDash val="solid"/>
            <a:round/>
            <a:headEnd len="sm" w="sm" type="none"/>
            <a:tailEnd len="sm" w="sm" type="none"/>
          </a:ln>
        </p:spPr>
      </p:cxnSp>
      <p:sp>
        <p:nvSpPr>
          <p:cNvPr id="110" name="Google Shape;110;p13"/>
          <p:cNvSpPr/>
          <p:nvPr/>
        </p:nvSpPr>
        <p:spPr>
          <a:xfrm rot="10800000">
            <a:off x="443748" y="6206254"/>
            <a:ext cx="3330000" cy="0"/>
          </a:xfrm>
          <a:custGeom>
            <a:rect b="b" l="l" r="r" t="t"/>
            <a:pathLst>
              <a:path extrusionOk="0" h="120000" w="6660000">
                <a:moveTo>
                  <a:pt x="6660000" y="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1" name="Google Shape;111;p13"/>
          <p:cNvSpPr/>
          <p:nvPr/>
        </p:nvSpPr>
        <p:spPr>
          <a:xfrm>
            <a:off x="3773748" y="446254"/>
            <a:ext cx="0" cy="5760000"/>
          </a:xfrm>
          <a:custGeom>
            <a:rect b="b" l="l" r="r" t="t"/>
            <a:pathLst>
              <a:path extrusionOk="0" h="5760000" w="120000">
                <a:moveTo>
                  <a:pt x="0" y="576000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2" name="Google Shape;112;p13"/>
          <p:cNvSpPr txBox="1"/>
          <p:nvPr/>
        </p:nvSpPr>
        <p:spPr>
          <a:xfrm>
            <a:off x="5427104" y="2607832"/>
            <a:ext cx="5572896" cy="721649"/>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B6B5E6"/>
              </a:buClr>
              <a:buSzPts val="1800"/>
              <a:buFont typeface="Noto Sans Symbols"/>
              <a:buNone/>
            </a:pPr>
            <a:r>
              <a:rPr b="0" i="1" lang="en-US" sz="1800" u="none" cap="none" strike="noStrike">
                <a:solidFill>
                  <a:schemeClr val="lt1"/>
                </a:solidFill>
                <a:latin typeface="Avenir"/>
                <a:ea typeface="Avenir"/>
                <a:cs typeface="Avenir"/>
                <a:sym typeface="Avenir"/>
              </a:rPr>
              <a:t>Team 1: Six Underground </a:t>
            </a:r>
            <a:endParaRPr/>
          </a:p>
          <a:p>
            <a:pPr indent="0" lvl="0" marL="0" marR="0" rtl="0" algn="ctr">
              <a:lnSpc>
                <a:spcPct val="100000"/>
              </a:lnSpc>
              <a:spcBef>
                <a:spcPts val="1000"/>
              </a:spcBef>
              <a:spcAft>
                <a:spcPts val="0"/>
              </a:spcAft>
              <a:buClr>
                <a:srgbClr val="B6B5E6"/>
              </a:buClr>
              <a:buSzPts val="1800"/>
              <a:buFont typeface="Noto Sans Symbols"/>
              <a:buNone/>
            </a:pPr>
            <a:r>
              <a:rPr b="0" i="1" lang="en-US" sz="1800" u="none" cap="none" strike="noStrike">
                <a:solidFill>
                  <a:schemeClr val="lt1"/>
                </a:solidFill>
                <a:latin typeface="Avenir"/>
                <a:ea typeface="Avenir"/>
                <a:cs typeface="Avenir"/>
                <a:sym typeface="Avenir"/>
              </a:rPr>
              <a:t>Presented by: </a:t>
            </a:r>
            <a:endParaRPr/>
          </a:p>
        </p:txBody>
      </p:sp>
      <p:sp>
        <p:nvSpPr>
          <p:cNvPr id="113" name="Google Shape;113;p13"/>
          <p:cNvSpPr txBox="1"/>
          <p:nvPr/>
        </p:nvSpPr>
        <p:spPr>
          <a:xfrm>
            <a:off x="492374" y="5285631"/>
            <a:ext cx="342722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highlight>
                  <a:schemeClr val="lt1"/>
                </a:highlight>
                <a:latin typeface="Avenir"/>
                <a:ea typeface="Avenir"/>
                <a:cs typeface="Avenir"/>
                <a:sym typeface="Avenir"/>
              </a:rPr>
              <a:t>Instructor: </a:t>
            </a:r>
            <a:endParaRPr>
              <a:highlight>
                <a:schemeClr val="lt1"/>
              </a:highlight>
            </a:endParaRPr>
          </a:p>
          <a:p>
            <a:pPr indent="0" lvl="0" marL="0" marR="0" rtl="0" algn="l">
              <a:spcBef>
                <a:spcPts val="0"/>
              </a:spcBef>
              <a:spcAft>
                <a:spcPts val="0"/>
              </a:spcAft>
              <a:buNone/>
            </a:pPr>
            <a:r>
              <a:rPr b="1" lang="en-US" sz="2400">
                <a:solidFill>
                  <a:schemeClr val="dk1"/>
                </a:solidFill>
                <a:highlight>
                  <a:schemeClr val="lt1"/>
                </a:highlight>
                <a:latin typeface="Avenir"/>
                <a:ea typeface="Avenir"/>
                <a:cs typeface="Avenir"/>
                <a:sym typeface="Avenir"/>
              </a:rPr>
              <a:t>Professor Henry Wong</a:t>
            </a: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type="title"/>
          </p:nvPr>
        </p:nvSpPr>
        <p:spPr>
          <a:xfrm>
            <a:off x="1082700" y="808213"/>
            <a:ext cx="10026600" cy="6555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Clr>
                <a:srgbClr val="FFC000"/>
              </a:buClr>
              <a:buSzPct val="100000"/>
              <a:buFont typeface="Rockwell"/>
              <a:buNone/>
            </a:pPr>
            <a:r>
              <a:rPr b="1" lang="en-US" sz="4000">
                <a:solidFill>
                  <a:srgbClr val="FFC000"/>
                </a:solidFill>
              </a:rPr>
              <a:t>MINIMAL VIABLE PRODUCT (MVP)</a:t>
            </a:r>
            <a:endParaRPr sz="4000">
              <a:solidFill>
                <a:srgbClr val="002F4A"/>
              </a:solidFill>
              <a:latin typeface="Merriweather"/>
              <a:ea typeface="Merriweather"/>
              <a:cs typeface="Merriweather"/>
              <a:sym typeface="Merriweather"/>
            </a:endParaRPr>
          </a:p>
          <a:p>
            <a:pPr indent="0" lvl="0" marL="0" rtl="0" algn="l">
              <a:spcBef>
                <a:spcPts val="0"/>
              </a:spcBef>
              <a:spcAft>
                <a:spcPts val="0"/>
              </a:spcAft>
              <a:buClr>
                <a:schemeClr val="dk1"/>
              </a:buClr>
              <a:buSzPct val="39285"/>
              <a:buFont typeface="Arial"/>
              <a:buNone/>
            </a:pPr>
            <a:r>
              <a:t/>
            </a:r>
            <a:endParaRPr b="1">
              <a:solidFill>
                <a:srgbClr val="424242"/>
              </a:solidFill>
              <a:latin typeface="Amatic SC"/>
              <a:ea typeface="Amatic SC"/>
              <a:cs typeface="Amatic SC"/>
              <a:sym typeface="Amatic SC"/>
            </a:endParaRPr>
          </a:p>
          <a:p>
            <a:pPr indent="0" lvl="0" marL="0" rtl="0" algn="l">
              <a:spcBef>
                <a:spcPts val="0"/>
              </a:spcBef>
              <a:spcAft>
                <a:spcPts val="0"/>
              </a:spcAft>
              <a:buNone/>
            </a:pPr>
            <a:r>
              <a:t/>
            </a:r>
            <a:endParaRPr/>
          </a:p>
        </p:txBody>
      </p:sp>
      <p:sp>
        <p:nvSpPr>
          <p:cNvPr id="220" name="Google Shape;220;p22"/>
          <p:cNvSpPr txBox="1"/>
          <p:nvPr>
            <p:ph idx="1" type="body"/>
          </p:nvPr>
        </p:nvSpPr>
        <p:spPr>
          <a:xfrm>
            <a:off x="961950" y="1677925"/>
            <a:ext cx="10268100" cy="2916600"/>
          </a:xfrm>
          <a:prstGeom prst="rect">
            <a:avLst/>
          </a:prstGeom>
          <a:ln>
            <a:noFill/>
          </a:ln>
        </p:spPr>
        <p:txBody>
          <a:bodyPr anchorCtr="0" anchor="t" bIns="0" lIns="0" spcFirstLastPara="1" rIns="0" wrap="square" tIns="0">
            <a:noAutofit/>
          </a:bodyPr>
          <a:lstStyle/>
          <a:p>
            <a:pPr indent="457200" lvl="0" marL="0" rtl="0" algn="l">
              <a:lnSpc>
                <a:spcPct val="100000"/>
              </a:lnSpc>
              <a:spcBef>
                <a:spcPts val="0"/>
              </a:spcBef>
              <a:spcAft>
                <a:spcPts val="0"/>
              </a:spcAft>
              <a:buNone/>
            </a:pPr>
            <a:r>
              <a:rPr b="1" lang="en-US" sz="2250">
                <a:solidFill>
                  <a:srgbClr val="FFC000"/>
                </a:solidFill>
                <a:latin typeface="Rockwell"/>
                <a:ea typeface="Rockwell"/>
                <a:cs typeface="Rockwell"/>
                <a:sym typeface="Rockwell"/>
              </a:rPr>
              <a:t>Features:</a:t>
            </a:r>
            <a:endParaRPr b="1" sz="2250">
              <a:solidFill>
                <a:srgbClr val="FFC000"/>
              </a:solidFill>
              <a:latin typeface="Rockwell"/>
              <a:ea typeface="Rockwell"/>
              <a:cs typeface="Rockwell"/>
              <a:sym typeface="Rockwell"/>
            </a:endParaRPr>
          </a:p>
          <a:p>
            <a:pPr indent="-390525" lvl="0" marL="457200" rtl="0" algn="l">
              <a:lnSpc>
                <a:spcPct val="105000"/>
              </a:lnSpc>
              <a:spcBef>
                <a:spcPts val="1000"/>
              </a:spcBef>
              <a:spcAft>
                <a:spcPts val="0"/>
              </a:spcAft>
              <a:buSzPts val="2550"/>
              <a:buFont typeface="Rockwell"/>
              <a:buChar char="·"/>
            </a:pPr>
            <a:r>
              <a:rPr lang="en-US" sz="2150">
                <a:latin typeface="Rockwell"/>
                <a:ea typeface="Rockwell"/>
                <a:cs typeface="Rockwell"/>
                <a:sym typeface="Rockwell"/>
              </a:rPr>
              <a:t>Provide stock price, ESG standard rating, Financial reports for company currently searched</a:t>
            </a:r>
            <a:endParaRPr sz="2150">
              <a:latin typeface="Rockwell"/>
              <a:ea typeface="Rockwell"/>
              <a:cs typeface="Rockwell"/>
              <a:sym typeface="Rockwell"/>
            </a:endParaRPr>
          </a:p>
          <a:p>
            <a:pPr indent="-390525" lvl="0" marL="457200" rtl="0" algn="l">
              <a:lnSpc>
                <a:spcPct val="105000"/>
              </a:lnSpc>
              <a:spcBef>
                <a:spcPts val="0"/>
              </a:spcBef>
              <a:spcAft>
                <a:spcPts val="0"/>
              </a:spcAft>
              <a:buSzPts val="2550"/>
              <a:buFont typeface="Rockwell"/>
              <a:buChar char="·"/>
            </a:pPr>
            <a:r>
              <a:rPr lang="en-US" sz="2150">
                <a:latin typeface="Rockwell"/>
                <a:ea typeface="Rockwell"/>
                <a:cs typeface="Rockwell"/>
                <a:sym typeface="Rockwell"/>
              </a:rPr>
              <a:t>Allow user to login and create password to store historical data</a:t>
            </a:r>
            <a:endParaRPr sz="2150">
              <a:latin typeface="Rockwell"/>
              <a:ea typeface="Rockwell"/>
              <a:cs typeface="Rockwell"/>
              <a:sym typeface="Rockwell"/>
            </a:endParaRPr>
          </a:p>
          <a:p>
            <a:pPr indent="-390525" lvl="0" marL="457200" rtl="0" algn="l">
              <a:lnSpc>
                <a:spcPct val="105000"/>
              </a:lnSpc>
              <a:spcBef>
                <a:spcPts val="0"/>
              </a:spcBef>
              <a:spcAft>
                <a:spcPts val="0"/>
              </a:spcAft>
              <a:buSzPts val="2550"/>
              <a:buFont typeface="Rockwell"/>
              <a:buChar char="·"/>
            </a:pPr>
            <a:r>
              <a:rPr lang="en-US" sz="2150">
                <a:latin typeface="Rockwell"/>
                <a:ea typeface="Rockwell"/>
                <a:cs typeface="Rockwell"/>
                <a:sym typeface="Rockwell"/>
              </a:rPr>
              <a:t>Generate latest online news for </a:t>
            </a:r>
            <a:r>
              <a:rPr lang="en-US" sz="2150">
                <a:latin typeface="Rockwell"/>
                <a:ea typeface="Rockwell"/>
                <a:cs typeface="Rockwell"/>
                <a:sym typeface="Rockwell"/>
              </a:rPr>
              <a:t>company</a:t>
            </a:r>
            <a:r>
              <a:rPr lang="en-US" sz="2150">
                <a:latin typeface="Rockwell"/>
                <a:ea typeface="Rockwell"/>
                <a:cs typeface="Rockwell"/>
                <a:sym typeface="Rockwell"/>
              </a:rPr>
              <a:t> currently searched  </a:t>
            </a:r>
            <a:endParaRPr sz="2150">
              <a:latin typeface="Rockwell"/>
              <a:ea typeface="Rockwell"/>
              <a:cs typeface="Rockwell"/>
              <a:sym typeface="Rockwell"/>
            </a:endParaRPr>
          </a:p>
          <a:p>
            <a:pPr indent="-390525" lvl="0" marL="457200" rtl="0" algn="l">
              <a:lnSpc>
                <a:spcPct val="105000"/>
              </a:lnSpc>
              <a:spcBef>
                <a:spcPts val="0"/>
              </a:spcBef>
              <a:spcAft>
                <a:spcPts val="0"/>
              </a:spcAft>
              <a:buSzPts val="2550"/>
              <a:buFont typeface="Rockwell"/>
              <a:buChar char="·"/>
            </a:pPr>
            <a:r>
              <a:rPr lang="en-US" sz="2150">
                <a:latin typeface="Rockwell"/>
                <a:ea typeface="Rockwell"/>
                <a:cs typeface="Rockwell"/>
                <a:sym typeface="Rockwell"/>
              </a:rPr>
              <a:t>Provide quick access third party platform investment firm (Fidelity)</a:t>
            </a:r>
            <a:endParaRPr sz="2150">
              <a:latin typeface="Rockwell"/>
              <a:ea typeface="Rockwell"/>
              <a:cs typeface="Rockwell"/>
              <a:sym typeface="Rockwe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1082700" y="808213"/>
            <a:ext cx="10026600" cy="6555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Clr>
                <a:srgbClr val="FFC000"/>
              </a:buClr>
              <a:buSzPct val="77777"/>
              <a:buFont typeface="Rockwell"/>
              <a:buNone/>
            </a:pPr>
            <a:r>
              <a:rPr b="1" lang="en-US" sz="3600">
                <a:solidFill>
                  <a:srgbClr val="FFC000"/>
                </a:solidFill>
              </a:rPr>
              <a:t>TECHNOLOGIES</a:t>
            </a:r>
            <a:endParaRPr sz="4000">
              <a:solidFill>
                <a:srgbClr val="002F4A"/>
              </a:solidFill>
              <a:latin typeface="Merriweather"/>
              <a:ea typeface="Merriweather"/>
              <a:cs typeface="Merriweather"/>
              <a:sym typeface="Merriweather"/>
            </a:endParaRPr>
          </a:p>
          <a:p>
            <a:pPr indent="0" lvl="0" marL="0" rtl="0" algn="l">
              <a:spcBef>
                <a:spcPts val="0"/>
              </a:spcBef>
              <a:spcAft>
                <a:spcPts val="0"/>
              </a:spcAft>
              <a:buClr>
                <a:schemeClr val="dk1"/>
              </a:buClr>
              <a:buSzPct val="39285"/>
              <a:buFont typeface="Arial"/>
              <a:buNone/>
            </a:pPr>
            <a:r>
              <a:t/>
            </a:r>
            <a:endParaRPr b="1">
              <a:solidFill>
                <a:srgbClr val="424242"/>
              </a:solidFill>
              <a:latin typeface="Amatic SC"/>
              <a:ea typeface="Amatic SC"/>
              <a:cs typeface="Amatic SC"/>
              <a:sym typeface="Amatic SC"/>
            </a:endParaRPr>
          </a:p>
          <a:p>
            <a:pPr indent="0" lvl="0" marL="0" rtl="0" algn="l">
              <a:spcBef>
                <a:spcPts val="0"/>
              </a:spcBef>
              <a:spcAft>
                <a:spcPts val="0"/>
              </a:spcAft>
              <a:buNone/>
            </a:pPr>
            <a:r>
              <a:t/>
            </a:r>
            <a:endParaRPr/>
          </a:p>
        </p:txBody>
      </p:sp>
      <p:pic>
        <p:nvPicPr>
          <p:cNvPr id="226" name="Google Shape;226;p23"/>
          <p:cNvPicPr preferRelativeResize="0"/>
          <p:nvPr/>
        </p:nvPicPr>
        <p:blipFill>
          <a:blip r:embed="rId3">
            <a:alphaModFix/>
          </a:blip>
          <a:stretch>
            <a:fillRect/>
          </a:stretch>
        </p:blipFill>
        <p:spPr>
          <a:xfrm>
            <a:off x="483550" y="1470125"/>
            <a:ext cx="3466181" cy="1947300"/>
          </a:xfrm>
          <a:prstGeom prst="rect">
            <a:avLst/>
          </a:prstGeom>
          <a:noFill/>
          <a:ln>
            <a:noFill/>
          </a:ln>
        </p:spPr>
      </p:pic>
      <p:pic>
        <p:nvPicPr>
          <p:cNvPr id="227" name="Google Shape;227;p23"/>
          <p:cNvPicPr preferRelativeResize="0"/>
          <p:nvPr/>
        </p:nvPicPr>
        <p:blipFill>
          <a:blip r:embed="rId4">
            <a:alphaModFix/>
          </a:blip>
          <a:stretch>
            <a:fillRect/>
          </a:stretch>
        </p:blipFill>
        <p:spPr>
          <a:xfrm>
            <a:off x="4633225" y="1553599"/>
            <a:ext cx="3912876" cy="1780350"/>
          </a:xfrm>
          <a:prstGeom prst="rect">
            <a:avLst/>
          </a:prstGeom>
          <a:noFill/>
          <a:ln>
            <a:noFill/>
          </a:ln>
        </p:spPr>
      </p:pic>
      <p:pic>
        <p:nvPicPr>
          <p:cNvPr id="228" name="Google Shape;228;p23"/>
          <p:cNvPicPr preferRelativeResize="0"/>
          <p:nvPr/>
        </p:nvPicPr>
        <p:blipFill>
          <a:blip r:embed="rId5">
            <a:alphaModFix/>
          </a:blip>
          <a:stretch>
            <a:fillRect/>
          </a:stretch>
        </p:blipFill>
        <p:spPr>
          <a:xfrm>
            <a:off x="9229600" y="1237225"/>
            <a:ext cx="2180226" cy="2180199"/>
          </a:xfrm>
          <a:prstGeom prst="rect">
            <a:avLst/>
          </a:prstGeom>
          <a:noFill/>
          <a:ln>
            <a:noFill/>
          </a:ln>
        </p:spPr>
      </p:pic>
      <p:pic>
        <p:nvPicPr>
          <p:cNvPr id="229" name="Google Shape;229;p23"/>
          <p:cNvPicPr preferRelativeResize="0"/>
          <p:nvPr/>
        </p:nvPicPr>
        <p:blipFill>
          <a:blip r:embed="rId6">
            <a:alphaModFix/>
          </a:blip>
          <a:stretch>
            <a:fillRect/>
          </a:stretch>
        </p:blipFill>
        <p:spPr>
          <a:xfrm>
            <a:off x="212825" y="4364951"/>
            <a:ext cx="3371825" cy="1870750"/>
          </a:xfrm>
          <a:prstGeom prst="rect">
            <a:avLst/>
          </a:prstGeom>
          <a:noFill/>
          <a:ln>
            <a:noFill/>
          </a:ln>
        </p:spPr>
      </p:pic>
      <p:pic>
        <p:nvPicPr>
          <p:cNvPr id="230" name="Google Shape;230;p23"/>
          <p:cNvPicPr preferRelativeResize="0"/>
          <p:nvPr/>
        </p:nvPicPr>
        <p:blipFill>
          <a:blip r:embed="rId7">
            <a:alphaModFix/>
          </a:blip>
          <a:stretch>
            <a:fillRect/>
          </a:stretch>
        </p:blipFill>
        <p:spPr>
          <a:xfrm>
            <a:off x="8015173" y="4210225"/>
            <a:ext cx="4029802" cy="2180200"/>
          </a:xfrm>
          <a:prstGeom prst="rect">
            <a:avLst/>
          </a:prstGeom>
          <a:noFill/>
          <a:ln>
            <a:noFill/>
          </a:ln>
        </p:spPr>
      </p:pic>
      <p:pic>
        <p:nvPicPr>
          <p:cNvPr id="231" name="Google Shape;231;p23"/>
          <p:cNvPicPr preferRelativeResize="0"/>
          <p:nvPr/>
        </p:nvPicPr>
        <p:blipFill>
          <a:blip r:embed="rId8">
            <a:alphaModFix/>
          </a:blip>
          <a:stretch>
            <a:fillRect/>
          </a:stretch>
        </p:blipFill>
        <p:spPr>
          <a:xfrm>
            <a:off x="3883827" y="4364950"/>
            <a:ext cx="3741473" cy="1870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type="ctrTitle"/>
          </p:nvPr>
        </p:nvSpPr>
        <p:spPr>
          <a:xfrm>
            <a:off x="2197050" y="396625"/>
            <a:ext cx="7797900" cy="1128900"/>
          </a:xfrm>
          <a:prstGeom prst="rect">
            <a:avLst/>
          </a:prstGeom>
        </p:spPr>
        <p:txBody>
          <a:bodyPr anchorCtr="0" anchor="ctr" bIns="0" lIns="0" spcFirstLastPara="1" rIns="0" wrap="square" tIns="0">
            <a:normAutofit fontScale="90000"/>
          </a:bodyPr>
          <a:lstStyle/>
          <a:p>
            <a:pPr indent="0" lvl="0" marL="0" marR="0" rtl="0" algn="ctr">
              <a:lnSpc>
                <a:spcPct val="100000"/>
              </a:lnSpc>
              <a:spcBef>
                <a:spcPts val="0"/>
              </a:spcBef>
              <a:spcAft>
                <a:spcPts val="0"/>
              </a:spcAft>
              <a:buClr>
                <a:schemeClr val="dk1"/>
              </a:buClr>
              <a:buSzPct val="27500"/>
              <a:buFont typeface="Arial"/>
              <a:buNone/>
            </a:pPr>
            <a:r>
              <a:rPr b="1" lang="en-US" sz="4000">
                <a:solidFill>
                  <a:srgbClr val="FFC000"/>
                </a:solidFill>
              </a:rPr>
              <a:t>ARCHITECTURE</a:t>
            </a:r>
            <a:endParaRPr b="1" sz="4000">
              <a:solidFill>
                <a:srgbClr val="FFC000"/>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ct val="27500"/>
              <a:buFont typeface="Arial"/>
              <a:buNone/>
            </a:pPr>
            <a:r>
              <a:t/>
            </a:r>
            <a:endParaRPr b="1" sz="4000">
              <a:solidFill>
                <a:srgbClr val="FFC000"/>
              </a:solidFill>
              <a:latin typeface="Merriweather"/>
              <a:ea typeface="Merriweather"/>
              <a:cs typeface="Merriweather"/>
              <a:sym typeface="Merriweather"/>
            </a:endParaRPr>
          </a:p>
          <a:p>
            <a:pPr indent="0" lvl="0" marL="0" marR="0" rtl="0" algn="ctr">
              <a:lnSpc>
                <a:spcPct val="100000"/>
              </a:lnSpc>
              <a:spcBef>
                <a:spcPts val="0"/>
              </a:spcBef>
              <a:spcAft>
                <a:spcPts val="0"/>
              </a:spcAft>
              <a:buNone/>
            </a:pPr>
            <a:r>
              <a:t/>
            </a:r>
            <a:endParaRPr b="1" sz="4000">
              <a:solidFill>
                <a:srgbClr val="FFC000"/>
              </a:solidFill>
              <a:latin typeface="Merriweather"/>
              <a:ea typeface="Merriweather"/>
              <a:cs typeface="Merriweather"/>
              <a:sym typeface="Merriweather"/>
            </a:endParaRPr>
          </a:p>
        </p:txBody>
      </p:sp>
      <p:pic>
        <p:nvPicPr>
          <p:cNvPr id="237" name="Google Shape;237;p24"/>
          <p:cNvPicPr preferRelativeResize="0"/>
          <p:nvPr/>
        </p:nvPicPr>
        <p:blipFill>
          <a:blip r:embed="rId3">
            <a:alphaModFix/>
          </a:blip>
          <a:stretch>
            <a:fillRect/>
          </a:stretch>
        </p:blipFill>
        <p:spPr>
          <a:xfrm>
            <a:off x="2022238" y="869600"/>
            <a:ext cx="8147524" cy="5118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4143300" y="238219"/>
            <a:ext cx="3905400" cy="6513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Clr>
                <a:schemeClr val="dk1"/>
              </a:buClr>
              <a:buSzPct val="27500"/>
              <a:buFont typeface="Arial"/>
              <a:buNone/>
            </a:pPr>
            <a:r>
              <a:rPr b="1" lang="en-US" sz="4000">
                <a:solidFill>
                  <a:srgbClr val="FFC000"/>
                </a:solidFill>
              </a:rPr>
              <a:t>SPRINT 6 RECAP</a:t>
            </a:r>
            <a:endParaRPr b="1" sz="4000">
              <a:solidFill>
                <a:srgbClr val="FFC000"/>
              </a:solidFill>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43" name="Google Shape;243;p25"/>
          <p:cNvSpPr txBox="1"/>
          <p:nvPr/>
        </p:nvSpPr>
        <p:spPr>
          <a:xfrm>
            <a:off x="1238125" y="1460600"/>
            <a:ext cx="10001700" cy="27705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User login feature has been implemented </a:t>
            </a:r>
            <a:endParaRPr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Invest in this company button will redirect user to  third party where user can now invest into stocks</a:t>
            </a:r>
            <a:endParaRPr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PNG-formatted graphs can be downloaded to give users access to more stock insights.</a:t>
            </a:r>
            <a:endParaRPr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The sequence of historical data in tabular form has been changed so that users can view the most recent data first and then older data.</a:t>
            </a:r>
            <a:endParaRPr b="1" sz="2200">
              <a:solidFill>
                <a:schemeClr val="lt1"/>
              </a:solidFill>
              <a:latin typeface="Rockwell"/>
              <a:ea typeface="Rockwell"/>
              <a:cs typeface="Rockwell"/>
              <a:sym typeface="Rockwell"/>
            </a:endParaRPr>
          </a:p>
          <a:p>
            <a:pPr indent="0" lvl="0" marL="914400" rtl="0" algn="just">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274354" y="114438"/>
            <a:ext cx="11643300" cy="6555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None/>
            </a:pPr>
            <a:r>
              <a:rPr b="1" lang="en-US" sz="4000">
                <a:solidFill>
                  <a:srgbClr val="FFC000"/>
                </a:solidFill>
              </a:rPr>
              <a:t>SPRINT 6 VS SPRINT 7</a:t>
            </a:r>
            <a:endParaRPr b="1" sz="4000">
              <a:solidFill>
                <a:srgbClr val="FFC000"/>
              </a:solidFill>
            </a:endParaRPr>
          </a:p>
        </p:txBody>
      </p:sp>
      <p:sp>
        <p:nvSpPr>
          <p:cNvPr id="249" name="Google Shape;249;p26"/>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sp>
        <p:nvSpPr>
          <p:cNvPr id="250" name="Google Shape;250;p26"/>
          <p:cNvSpPr/>
          <p:nvPr/>
        </p:nvSpPr>
        <p:spPr>
          <a:xfrm>
            <a:off x="524950" y="993600"/>
            <a:ext cx="5519400" cy="4934400"/>
          </a:xfrm>
          <a:prstGeom prst="rect">
            <a:avLst/>
          </a:prstGeom>
          <a:solidFill>
            <a:srgbClr val="0B637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200"/>
              <a:buFont typeface="Arial"/>
              <a:buNone/>
            </a:pPr>
            <a:r>
              <a:t/>
            </a:r>
            <a:endParaRPr b="1" sz="2200" u="sng">
              <a:solidFill>
                <a:srgbClr val="FFFFFF"/>
              </a:solidFill>
              <a:latin typeface="Rockwell"/>
              <a:ea typeface="Rockwell"/>
              <a:cs typeface="Rockwell"/>
              <a:sym typeface="Rockwell"/>
            </a:endParaRPr>
          </a:p>
          <a:p>
            <a:pPr indent="0" lvl="0" marL="0" rtl="0" algn="l">
              <a:spcBef>
                <a:spcPts val="0"/>
              </a:spcBef>
              <a:spcAft>
                <a:spcPts val="0"/>
              </a:spcAft>
              <a:buClr>
                <a:srgbClr val="000000"/>
              </a:buClr>
              <a:buSzPts val="2200"/>
              <a:buFont typeface="Arial"/>
              <a:buNone/>
            </a:pPr>
            <a:r>
              <a:t/>
            </a:r>
            <a:endParaRPr b="1" sz="2200" u="sng">
              <a:solidFill>
                <a:srgbClr val="FFFFFF"/>
              </a:solidFill>
              <a:latin typeface="Rockwell"/>
              <a:ea typeface="Rockwell"/>
              <a:cs typeface="Rockwell"/>
              <a:sym typeface="Rockwell"/>
            </a:endParaRPr>
          </a:p>
          <a:p>
            <a:pPr indent="0" lvl="0" marL="0" rtl="0" algn="l">
              <a:spcBef>
                <a:spcPts val="0"/>
              </a:spcBef>
              <a:spcAft>
                <a:spcPts val="0"/>
              </a:spcAft>
              <a:buClr>
                <a:srgbClr val="000000"/>
              </a:buClr>
              <a:buSzPts val="2200"/>
              <a:buFont typeface="Arial"/>
              <a:buNone/>
            </a:pPr>
            <a:r>
              <a:t/>
            </a:r>
            <a:endParaRPr b="1" sz="2200" u="sng">
              <a:solidFill>
                <a:srgbClr val="FFFFFF"/>
              </a:solidFill>
              <a:latin typeface="Rockwell"/>
              <a:ea typeface="Rockwell"/>
              <a:cs typeface="Rockwell"/>
              <a:sym typeface="Rockwell"/>
            </a:endParaRPr>
          </a:p>
          <a:p>
            <a:pPr indent="0" lvl="0" marL="0" rtl="0" algn="l">
              <a:spcBef>
                <a:spcPts val="0"/>
              </a:spcBef>
              <a:spcAft>
                <a:spcPts val="0"/>
              </a:spcAft>
              <a:buClr>
                <a:srgbClr val="000000"/>
              </a:buClr>
              <a:buSzPts val="2200"/>
              <a:buFont typeface="Arial"/>
              <a:buNone/>
            </a:pPr>
            <a:r>
              <a:t/>
            </a:r>
            <a:endParaRPr b="1" sz="2200" u="sng">
              <a:solidFill>
                <a:srgbClr val="FFFFFF"/>
              </a:solidFill>
              <a:latin typeface="Rockwell"/>
              <a:ea typeface="Rockwell"/>
              <a:cs typeface="Rockwell"/>
              <a:sym typeface="Rockwell"/>
            </a:endParaRPr>
          </a:p>
          <a:p>
            <a:pPr indent="0" lvl="0" marL="0" rtl="0" algn="l">
              <a:spcBef>
                <a:spcPts val="0"/>
              </a:spcBef>
              <a:spcAft>
                <a:spcPts val="0"/>
              </a:spcAft>
              <a:buClr>
                <a:srgbClr val="000000"/>
              </a:buClr>
              <a:buSzPts val="2200"/>
              <a:buFont typeface="Arial"/>
              <a:buNone/>
            </a:pPr>
            <a:r>
              <a:t/>
            </a:r>
            <a:endParaRPr b="1" sz="2200" u="sng">
              <a:solidFill>
                <a:srgbClr val="FFFFFF"/>
              </a:solidFill>
              <a:latin typeface="Rockwell"/>
              <a:ea typeface="Rockwell"/>
              <a:cs typeface="Rockwell"/>
              <a:sym typeface="Rockwell"/>
            </a:endParaRPr>
          </a:p>
          <a:p>
            <a:pPr indent="0" lvl="0" marL="0" rtl="0" algn="l">
              <a:spcBef>
                <a:spcPts val="0"/>
              </a:spcBef>
              <a:spcAft>
                <a:spcPts val="0"/>
              </a:spcAft>
              <a:buClr>
                <a:srgbClr val="000000"/>
              </a:buClr>
              <a:buSzPts val="2200"/>
              <a:buFont typeface="Arial"/>
              <a:buNone/>
            </a:pPr>
            <a:r>
              <a:rPr b="1" lang="en-US" sz="2200" u="sng">
                <a:solidFill>
                  <a:srgbClr val="FFFFFF"/>
                </a:solidFill>
                <a:latin typeface="Rockwell"/>
                <a:ea typeface="Rockwell"/>
                <a:cs typeface="Rockwell"/>
                <a:sym typeface="Rockwell"/>
              </a:rPr>
              <a:t>SPRINT 6</a:t>
            </a:r>
            <a:endParaRPr b="1" sz="2200" u="sng">
              <a:solidFill>
                <a:srgbClr val="FFFFFF"/>
              </a:solidFill>
              <a:latin typeface="Rockwell"/>
              <a:ea typeface="Rockwell"/>
              <a:cs typeface="Rockwell"/>
              <a:sym typeface="Rockwell"/>
            </a:endParaRPr>
          </a:p>
          <a:p>
            <a:pPr indent="0" lvl="0" marL="0" rtl="0" algn="l">
              <a:spcBef>
                <a:spcPts val="0"/>
              </a:spcBef>
              <a:spcAft>
                <a:spcPts val="0"/>
              </a:spcAft>
              <a:buClr>
                <a:srgbClr val="000000"/>
              </a:buClr>
              <a:buSzPts val="2200"/>
              <a:buFont typeface="Arial"/>
              <a:buNone/>
            </a:pPr>
            <a:r>
              <a:t/>
            </a:r>
            <a:endParaRPr b="1" sz="2200" u="sng">
              <a:solidFill>
                <a:srgbClr val="FFFFFF"/>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User login feature has been implemented </a:t>
            </a:r>
            <a:endParaRPr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Invest in this company button will redirect user to  third party where user can now invest into stocks</a:t>
            </a:r>
            <a:endParaRPr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PNG-formatted graphs can be downloaded to give users access to more stock insights.</a:t>
            </a:r>
            <a:endParaRPr sz="2200">
              <a:solidFill>
                <a:schemeClr val="lt1"/>
              </a:solidFill>
              <a:latin typeface="Rockwell"/>
              <a:ea typeface="Rockwell"/>
              <a:cs typeface="Rockwell"/>
              <a:sym typeface="Rockwell"/>
            </a:endParaRPr>
          </a:p>
          <a:p>
            <a:pPr indent="-368300" lvl="0" marL="457200" rtl="0" algn="just">
              <a:spcBef>
                <a:spcPts val="0"/>
              </a:spcBef>
              <a:spcAft>
                <a:spcPts val="0"/>
              </a:spcAft>
              <a:buClr>
                <a:schemeClr val="lt1"/>
              </a:buClr>
              <a:buSzPts val="2200"/>
              <a:buFont typeface="Rockwell"/>
              <a:buChar char="●"/>
            </a:pPr>
            <a:r>
              <a:rPr lang="en-US" sz="2200">
                <a:solidFill>
                  <a:schemeClr val="lt1"/>
                </a:solidFill>
                <a:latin typeface="Rockwell"/>
                <a:ea typeface="Rockwell"/>
                <a:cs typeface="Rockwell"/>
                <a:sym typeface="Rockwell"/>
              </a:rPr>
              <a:t>The sequence of historical data in tabular form has been changed so that users can view the most recent data first and then older data.</a:t>
            </a:r>
            <a:endParaRPr b="1" sz="2200">
              <a:solidFill>
                <a:schemeClr val="lt1"/>
              </a:solidFill>
              <a:latin typeface="Rockwell"/>
              <a:ea typeface="Rockwell"/>
              <a:cs typeface="Rockwell"/>
              <a:sym typeface="Rockwell"/>
            </a:endParaRPr>
          </a:p>
          <a:p>
            <a:pPr indent="0" lvl="0" marL="0" rtl="0" algn="just">
              <a:spcBef>
                <a:spcPts val="0"/>
              </a:spcBef>
              <a:spcAft>
                <a:spcPts val="0"/>
              </a:spcAft>
              <a:buNone/>
            </a:pPr>
            <a:r>
              <a:t/>
            </a:r>
            <a:endParaRPr sz="2200">
              <a:solidFill>
                <a:schemeClr val="lt1"/>
              </a:solidFill>
              <a:latin typeface="Rockwell"/>
              <a:ea typeface="Rockwell"/>
              <a:cs typeface="Rockwell"/>
              <a:sym typeface="Rockwell"/>
            </a:endParaRPr>
          </a:p>
          <a:p>
            <a:pPr indent="0" lvl="0" marL="0" rtl="0" algn="just">
              <a:spcBef>
                <a:spcPts val="0"/>
              </a:spcBef>
              <a:spcAft>
                <a:spcPts val="0"/>
              </a:spcAft>
              <a:buNone/>
            </a:pPr>
            <a:r>
              <a:t/>
            </a:r>
            <a:endParaRPr sz="2200">
              <a:solidFill>
                <a:schemeClr val="lt1"/>
              </a:solidFill>
              <a:latin typeface="Rockwell"/>
              <a:ea typeface="Rockwell"/>
              <a:cs typeface="Rockwell"/>
              <a:sym typeface="Rockwell"/>
            </a:endParaRPr>
          </a:p>
          <a:p>
            <a:pPr indent="0" lvl="0" marL="0" rtl="0" algn="just">
              <a:spcBef>
                <a:spcPts val="0"/>
              </a:spcBef>
              <a:spcAft>
                <a:spcPts val="0"/>
              </a:spcAft>
              <a:buNone/>
            </a:pPr>
            <a:r>
              <a:t/>
            </a:r>
            <a:endParaRPr sz="2200">
              <a:solidFill>
                <a:schemeClr val="lt1"/>
              </a:solidFill>
              <a:latin typeface="Rockwell"/>
              <a:ea typeface="Rockwell"/>
              <a:cs typeface="Rockwell"/>
              <a:sym typeface="Rockwell"/>
            </a:endParaRPr>
          </a:p>
          <a:p>
            <a:pPr indent="0" lvl="0" marL="0" rtl="0" algn="just">
              <a:spcBef>
                <a:spcPts val="0"/>
              </a:spcBef>
              <a:spcAft>
                <a:spcPts val="0"/>
              </a:spcAft>
              <a:buNone/>
            </a:pPr>
            <a:r>
              <a:t/>
            </a:r>
            <a:endParaRPr sz="2200">
              <a:solidFill>
                <a:schemeClr val="lt1"/>
              </a:solidFill>
              <a:latin typeface="Rockwell"/>
              <a:ea typeface="Rockwell"/>
              <a:cs typeface="Rockwell"/>
              <a:sym typeface="Rockwell"/>
            </a:endParaRPr>
          </a:p>
          <a:p>
            <a:pPr indent="0" lvl="0" marL="914400" rtl="0" algn="l">
              <a:spcBef>
                <a:spcPts val="0"/>
              </a:spcBef>
              <a:spcAft>
                <a:spcPts val="0"/>
              </a:spcAft>
              <a:buNone/>
            </a:pPr>
            <a:r>
              <a:t/>
            </a:r>
            <a:endParaRPr sz="2200">
              <a:solidFill>
                <a:schemeClr val="lt1"/>
              </a:solidFill>
              <a:latin typeface="Rockwell"/>
              <a:ea typeface="Rockwell"/>
              <a:cs typeface="Rockwell"/>
              <a:sym typeface="Rockwell"/>
            </a:endParaRPr>
          </a:p>
        </p:txBody>
      </p:sp>
      <p:sp>
        <p:nvSpPr>
          <p:cNvPr id="251" name="Google Shape;251;p26"/>
          <p:cNvSpPr/>
          <p:nvPr/>
        </p:nvSpPr>
        <p:spPr>
          <a:xfrm>
            <a:off x="6320400" y="993675"/>
            <a:ext cx="5330700" cy="4934400"/>
          </a:xfrm>
          <a:prstGeom prst="rect">
            <a:avLst/>
          </a:prstGeom>
          <a:solidFill>
            <a:srgbClr val="0B637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200"/>
              <a:buFont typeface="Arial"/>
              <a:buNone/>
            </a:pPr>
            <a:r>
              <a:rPr b="1" lang="en-US" sz="2200" u="sng">
                <a:solidFill>
                  <a:srgbClr val="FFFFFF"/>
                </a:solidFill>
                <a:latin typeface="Rockwell"/>
                <a:ea typeface="Rockwell"/>
                <a:cs typeface="Rockwell"/>
                <a:sym typeface="Rockwell"/>
              </a:rPr>
              <a:t>SPRINT 7</a:t>
            </a:r>
            <a:endParaRPr b="1" sz="2200" u="sng">
              <a:solidFill>
                <a:srgbClr val="FFFFFF"/>
              </a:solidFill>
              <a:latin typeface="Rockwell"/>
              <a:ea typeface="Rockwell"/>
              <a:cs typeface="Rockwell"/>
              <a:sym typeface="Rockwell"/>
            </a:endParaRPr>
          </a:p>
          <a:p>
            <a:pPr indent="0" lvl="0" marL="0" rtl="0" algn="l">
              <a:spcBef>
                <a:spcPts val="0"/>
              </a:spcBef>
              <a:spcAft>
                <a:spcPts val="0"/>
              </a:spcAft>
              <a:buClr>
                <a:srgbClr val="000000"/>
              </a:buClr>
              <a:buSzPts val="2200"/>
              <a:buFont typeface="Arial"/>
              <a:buNone/>
            </a:pPr>
            <a:r>
              <a:t/>
            </a:r>
            <a:endParaRPr b="1" sz="2200" u="sng">
              <a:solidFill>
                <a:srgbClr val="FFFFFF"/>
              </a:solidFill>
              <a:latin typeface="Rockwell"/>
              <a:ea typeface="Rockwell"/>
              <a:cs typeface="Rockwell"/>
              <a:sym typeface="Rockwell"/>
            </a:endParaRPr>
          </a:p>
          <a:p>
            <a:pPr indent="-368300" lvl="0" marL="457200" rtl="0" algn="l">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Improved user interface for login and sign-up page</a:t>
            </a:r>
            <a:r>
              <a:rPr b="1" lang="en-US" sz="2200" u="sng">
                <a:solidFill>
                  <a:srgbClr val="FFFFFF"/>
                </a:solidFill>
                <a:latin typeface="Rockwell"/>
                <a:ea typeface="Rockwell"/>
                <a:cs typeface="Rockwell"/>
                <a:sym typeface="Rockwell"/>
              </a:rPr>
              <a:t> </a:t>
            </a:r>
            <a:endParaRPr b="1" sz="2200" u="sng">
              <a:solidFill>
                <a:srgbClr val="FFFFFF"/>
              </a:solidFill>
              <a:latin typeface="Rockwell"/>
              <a:ea typeface="Rockwell"/>
              <a:cs typeface="Rockwell"/>
              <a:sym typeface="Rockwell"/>
            </a:endParaRPr>
          </a:p>
          <a:p>
            <a:pPr indent="-368300" lvl="0" marL="457200" rtl="0" algn="l">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Added search history tab for registered user</a:t>
            </a:r>
            <a:endParaRPr sz="2200">
              <a:solidFill>
                <a:srgbClr val="FFFFFF"/>
              </a:solidFill>
              <a:latin typeface="Rockwell"/>
              <a:ea typeface="Rockwell"/>
              <a:cs typeface="Rockwell"/>
              <a:sym typeface="Rockwell"/>
            </a:endParaRPr>
          </a:p>
          <a:p>
            <a:pPr indent="-368300" lvl="0" marL="457200" rtl="0" algn="l">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Implemented news headlines section for user to know more about current scenarios of company </a:t>
            </a:r>
            <a:endParaRPr sz="2200">
              <a:solidFill>
                <a:srgbClr val="FFFFFF"/>
              </a:solidFill>
              <a:latin typeface="Rockwell"/>
              <a:ea typeface="Rockwell"/>
              <a:cs typeface="Rockwell"/>
              <a:sym typeface="Rockwell"/>
            </a:endParaRPr>
          </a:p>
          <a:p>
            <a:pPr indent="0" lvl="0" marL="0" rtl="0" algn="l">
              <a:spcBef>
                <a:spcPts val="0"/>
              </a:spcBef>
              <a:spcAft>
                <a:spcPts val="0"/>
              </a:spcAft>
              <a:buClr>
                <a:srgbClr val="000000"/>
              </a:buClr>
              <a:buSzPts val="2200"/>
              <a:buFont typeface="Arial"/>
              <a:buNone/>
            </a:pPr>
            <a:r>
              <a:t/>
            </a:r>
            <a:endParaRPr b="1" sz="2200" u="sng">
              <a:solidFill>
                <a:srgbClr val="FFFFFF"/>
              </a:solidFill>
              <a:latin typeface="Rockwell"/>
              <a:ea typeface="Rockwell"/>
              <a:cs typeface="Rockwell"/>
              <a:sym typeface="Rockwell"/>
            </a:endParaRPr>
          </a:p>
          <a:p>
            <a:pPr indent="0" lvl="0" marL="0" rtl="0" algn="l">
              <a:spcBef>
                <a:spcPts val="0"/>
              </a:spcBef>
              <a:spcAft>
                <a:spcPts val="0"/>
              </a:spcAft>
              <a:buNone/>
            </a:pPr>
            <a:r>
              <a:t/>
            </a:r>
            <a:endParaRPr sz="2200">
              <a:latin typeface="Rockwell"/>
              <a:ea typeface="Rockwell"/>
              <a:cs typeface="Rockwell"/>
              <a:sym typeface="Rockwe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1079500" y="357413"/>
            <a:ext cx="10026600" cy="655500"/>
          </a:xfrm>
          <a:prstGeom prst="rect">
            <a:avLst/>
          </a:prstGeom>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None/>
            </a:pPr>
            <a:r>
              <a:rPr b="1" lang="en-US" sz="4000">
                <a:solidFill>
                  <a:srgbClr val="FFC000"/>
                </a:solidFill>
              </a:rPr>
              <a:t>IMPROVEMENTS MADE FROM PROFESSOR FEEDBACK</a:t>
            </a:r>
            <a:endParaRPr b="1" sz="4000">
              <a:solidFill>
                <a:srgbClr val="FFC000"/>
              </a:solidFill>
            </a:endParaRPr>
          </a:p>
          <a:p>
            <a:pPr indent="0" lvl="0" marL="0" marR="0" rtl="0" algn="ctr">
              <a:lnSpc>
                <a:spcPct val="100000"/>
              </a:lnSpc>
              <a:spcBef>
                <a:spcPts val="0"/>
              </a:spcBef>
              <a:spcAft>
                <a:spcPts val="0"/>
              </a:spcAft>
              <a:buNone/>
            </a:pPr>
            <a:r>
              <a:t/>
            </a:r>
            <a:endParaRPr b="1" sz="4000">
              <a:solidFill>
                <a:srgbClr val="FFC000"/>
              </a:solidFill>
            </a:endParaRPr>
          </a:p>
          <a:p>
            <a:pPr indent="0" lvl="0" marL="0" marR="0" rtl="0" algn="ctr">
              <a:lnSpc>
                <a:spcPct val="100000"/>
              </a:lnSpc>
              <a:spcBef>
                <a:spcPts val="0"/>
              </a:spcBef>
              <a:spcAft>
                <a:spcPts val="0"/>
              </a:spcAft>
              <a:buNone/>
            </a:pPr>
            <a:r>
              <a:t/>
            </a:r>
            <a:endParaRPr b="1" sz="4000">
              <a:solidFill>
                <a:srgbClr val="FFC000"/>
              </a:solidFill>
            </a:endParaRPr>
          </a:p>
        </p:txBody>
      </p:sp>
      <p:sp>
        <p:nvSpPr>
          <p:cNvPr id="257" name="Google Shape;257;p27"/>
          <p:cNvSpPr txBox="1"/>
          <p:nvPr>
            <p:ph idx="1" type="body"/>
          </p:nvPr>
        </p:nvSpPr>
        <p:spPr>
          <a:xfrm>
            <a:off x="1079500" y="1790700"/>
            <a:ext cx="10026600" cy="4684800"/>
          </a:xfrm>
          <a:prstGeom prst="rect">
            <a:avLst/>
          </a:prstGeom>
        </p:spPr>
        <p:txBody>
          <a:bodyPr anchorCtr="0" anchor="t" bIns="0" lIns="0" spcFirstLastPara="1" rIns="0" wrap="square" tIns="0">
            <a:noAutofit/>
          </a:bodyPr>
          <a:lstStyle/>
          <a:p>
            <a:pPr indent="-342900" lvl="0" marL="457200" rtl="0" algn="l">
              <a:lnSpc>
                <a:spcPct val="115000"/>
              </a:lnSpc>
              <a:spcBef>
                <a:spcPts val="1000"/>
              </a:spcBef>
              <a:spcAft>
                <a:spcPts val="0"/>
              </a:spcAft>
              <a:buSzPts val="1800"/>
              <a:buFont typeface="Rockwell"/>
              <a:buChar char="●"/>
            </a:pPr>
            <a:r>
              <a:rPr lang="en-US" sz="1800">
                <a:latin typeface="Rockwell"/>
                <a:ea typeface="Rockwell"/>
                <a:cs typeface="Rockwell"/>
                <a:sym typeface="Rockwell"/>
              </a:rPr>
              <a:t>Architecture needs improvement.</a:t>
            </a:r>
            <a:endParaRPr sz="1800">
              <a:latin typeface="Rockwell"/>
              <a:ea typeface="Rockwell"/>
              <a:cs typeface="Rockwell"/>
              <a:sym typeface="Rockwell"/>
            </a:endParaRPr>
          </a:p>
          <a:p>
            <a:pPr indent="-342900" lvl="1" marL="9144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Updated Architecture diagram of DOSRI website</a:t>
            </a:r>
            <a:endParaRPr sz="1800">
              <a:latin typeface="Rockwell"/>
              <a:ea typeface="Rockwell"/>
              <a:cs typeface="Rockwell"/>
              <a:sym typeface="Rockwell"/>
            </a:endParaRPr>
          </a:p>
          <a:p>
            <a:pPr indent="-342900" lvl="0" marL="4572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Sprint backlog needs improvement based on user stories as well.</a:t>
            </a:r>
            <a:endParaRPr sz="1800">
              <a:latin typeface="Rockwell"/>
              <a:ea typeface="Rockwell"/>
              <a:cs typeface="Rockwell"/>
              <a:sym typeface="Rockwell"/>
            </a:endParaRPr>
          </a:p>
          <a:p>
            <a:pPr indent="-342900" lvl="1" marL="9144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Updated sprint backlog which </a:t>
            </a:r>
            <a:r>
              <a:rPr lang="en-US" sz="1800">
                <a:latin typeface="Rockwell"/>
                <a:ea typeface="Rockwell"/>
                <a:cs typeface="Rockwell"/>
                <a:sym typeface="Rockwell"/>
              </a:rPr>
              <a:t>correlates</a:t>
            </a:r>
            <a:r>
              <a:rPr lang="en-US" sz="1800">
                <a:latin typeface="Rockwell"/>
                <a:ea typeface="Rockwell"/>
                <a:cs typeface="Rockwell"/>
                <a:sym typeface="Rockwell"/>
              </a:rPr>
              <a:t> with user stories</a:t>
            </a:r>
            <a:endParaRPr sz="1800">
              <a:latin typeface="Rockwell"/>
              <a:ea typeface="Rockwell"/>
              <a:cs typeface="Rockwell"/>
              <a:sym typeface="Rockwell"/>
            </a:endParaRPr>
          </a:p>
          <a:p>
            <a:pPr indent="-342900" lvl="0" marL="4572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Product backlog needs to show tasks only.</a:t>
            </a:r>
            <a:endParaRPr sz="1800">
              <a:latin typeface="Rockwell"/>
              <a:ea typeface="Rockwell"/>
              <a:cs typeface="Rockwell"/>
              <a:sym typeface="Rockwell"/>
            </a:endParaRPr>
          </a:p>
          <a:p>
            <a:pPr indent="-342900" lvl="1" marL="9144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Updated product backlog accordingly.</a:t>
            </a:r>
            <a:endParaRPr sz="1800">
              <a:latin typeface="Rockwell"/>
              <a:ea typeface="Rockwell"/>
              <a:cs typeface="Rockwell"/>
              <a:sym typeface="Rockwell"/>
            </a:endParaRPr>
          </a:p>
          <a:p>
            <a:pPr indent="-342900" lvl="0" marL="4572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Need to add an API screenshot and the Webpages SS.</a:t>
            </a:r>
            <a:endParaRPr sz="1800">
              <a:latin typeface="Rockwell"/>
              <a:ea typeface="Rockwell"/>
              <a:cs typeface="Rockwell"/>
              <a:sym typeface="Rockwell"/>
            </a:endParaRPr>
          </a:p>
          <a:p>
            <a:pPr indent="-342900" lvl="1" marL="9144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Added backend screenshots </a:t>
            </a:r>
            <a:r>
              <a:rPr lang="en-US" sz="1800">
                <a:latin typeface="Rockwell"/>
                <a:ea typeface="Rockwell"/>
                <a:cs typeface="Rockwell"/>
                <a:sym typeface="Rockwell"/>
              </a:rPr>
              <a:t>which</a:t>
            </a:r>
            <a:r>
              <a:rPr lang="en-US" sz="1800">
                <a:latin typeface="Rockwell"/>
                <a:ea typeface="Rockwell"/>
                <a:cs typeface="Rockwell"/>
                <a:sym typeface="Rockwell"/>
              </a:rPr>
              <a:t> shows API calls and requested data </a:t>
            </a:r>
            <a:endParaRPr sz="1800">
              <a:latin typeface="Rockwell"/>
              <a:ea typeface="Rockwell"/>
              <a:cs typeface="Rockwell"/>
              <a:sym typeface="Rockwell"/>
            </a:endParaRPr>
          </a:p>
          <a:p>
            <a:pPr indent="-342900" lvl="0" marL="4572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Needs traceability in all the sprints test cases</a:t>
            </a:r>
            <a:endParaRPr sz="1800">
              <a:latin typeface="Rockwell"/>
              <a:ea typeface="Rockwell"/>
              <a:cs typeface="Rockwell"/>
              <a:sym typeface="Rockwell"/>
            </a:endParaRPr>
          </a:p>
          <a:p>
            <a:pPr indent="-342900" lvl="1" marL="9144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updated test cases accordingly. </a:t>
            </a:r>
            <a:endParaRPr sz="1800">
              <a:latin typeface="Rockwell"/>
              <a:ea typeface="Rockwell"/>
              <a:cs typeface="Rockwell"/>
              <a:sym typeface="Rockwell"/>
            </a:endParaRPr>
          </a:p>
          <a:p>
            <a:pPr indent="-342900" lvl="0" marL="4572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Sprint's future work needs to be in user story format.</a:t>
            </a:r>
            <a:endParaRPr sz="1800">
              <a:latin typeface="Rockwell"/>
              <a:ea typeface="Rockwell"/>
              <a:cs typeface="Rockwell"/>
              <a:sym typeface="Rockwell"/>
            </a:endParaRPr>
          </a:p>
          <a:p>
            <a:pPr indent="-342900" lvl="1" marL="914400" rtl="0" algn="l">
              <a:lnSpc>
                <a:spcPct val="115000"/>
              </a:lnSpc>
              <a:spcBef>
                <a:spcPts val="0"/>
              </a:spcBef>
              <a:spcAft>
                <a:spcPts val="0"/>
              </a:spcAft>
              <a:buSzPts val="1800"/>
              <a:buFont typeface="Rockwell"/>
              <a:buChar char="○"/>
            </a:pPr>
            <a:r>
              <a:rPr lang="en-US" sz="1800">
                <a:latin typeface="Rockwell"/>
                <a:ea typeface="Rockwell"/>
                <a:cs typeface="Rockwell"/>
                <a:sym typeface="Rockwell"/>
              </a:rPr>
              <a:t>No screenshots of jira have been added.</a:t>
            </a:r>
            <a:endParaRPr sz="1800">
              <a:latin typeface="Rockwell"/>
              <a:ea typeface="Rockwell"/>
              <a:cs typeface="Rockwell"/>
              <a:sym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1082700" y="381913"/>
            <a:ext cx="10026600" cy="655500"/>
          </a:xfrm>
          <a:prstGeom prst="rect">
            <a:avLst/>
          </a:prstGeom>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None/>
            </a:pPr>
            <a:r>
              <a:rPr b="1" lang="en-US" sz="4000">
                <a:solidFill>
                  <a:srgbClr val="FFC000"/>
                </a:solidFill>
              </a:rPr>
              <a:t>PRODUCT BACKLOG</a:t>
            </a:r>
            <a:endParaRPr b="1" sz="4000">
              <a:solidFill>
                <a:srgbClr val="FFC000"/>
              </a:solidFill>
            </a:endParaRPr>
          </a:p>
          <a:p>
            <a:pPr indent="0" lvl="0" marL="0" marR="0" rtl="0" algn="ctr">
              <a:lnSpc>
                <a:spcPct val="100000"/>
              </a:lnSpc>
              <a:spcBef>
                <a:spcPts val="0"/>
              </a:spcBef>
              <a:spcAft>
                <a:spcPts val="0"/>
              </a:spcAft>
              <a:buNone/>
            </a:pPr>
            <a:r>
              <a:t/>
            </a:r>
            <a:endParaRPr b="1" sz="4000">
              <a:solidFill>
                <a:srgbClr val="FFC000"/>
              </a:solidFill>
            </a:endParaRPr>
          </a:p>
        </p:txBody>
      </p:sp>
      <p:pic>
        <p:nvPicPr>
          <p:cNvPr id="263" name="Google Shape;263;p28"/>
          <p:cNvPicPr preferRelativeResize="0"/>
          <p:nvPr/>
        </p:nvPicPr>
        <p:blipFill>
          <a:blip r:embed="rId3">
            <a:alphaModFix/>
          </a:blip>
          <a:stretch>
            <a:fillRect/>
          </a:stretch>
        </p:blipFill>
        <p:spPr>
          <a:xfrm>
            <a:off x="1082700" y="1194850"/>
            <a:ext cx="10026600" cy="4692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1082700" y="381913"/>
            <a:ext cx="10026600" cy="655500"/>
          </a:xfrm>
          <a:prstGeom prst="rect">
            <a:avLst/>
          </a:prstGeom>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None/>
            </a:pPr>
            <a:r>
              <a:rPr b="1" lang="en-US" sz="4000">
                <a:solidFill>
                  <a:srgbClr val="FFC000"/>
                </a:solidFill>
              </a:rPr>
              <a:t>Sprint 7</a:t>
            </a:r>
            <a:endParaRPr b="1" sz="4000">
              <a:solidFill>
                <a:srgbClr val="FFC000"/>
              </a:solidFill>
            </a:endParaRPr>
          </a:p>
          <a:p>
            <a:pPr indent="0" lvl="0" marL="0" marR="0" rtl="0" algn="ctr">
              <a:lnSpc>
                <a:spcPct val="100000"/>
              </a:lnSpc>
              <a:spcBef>
                <a:spcPts val="0"/>
              </a:spcBef>
              <a:spcAft>
                <a:spcPts val="0"/>
              </a:spcAft>
              <a:buNone/>
            </a:pPr>
            <a:r>
              <a:t/>
            </a:r>
            <a:endParaRPr b="1" sz="4000">
              <a:solidFill>
                <a:srgbClr val="FFC000"/>
              </a:solidFill>
            </a:endParaRPr>
          </a:p>
        </p:txBody>
      </p:sp>
      <p:pic>
        <p:nvPicPr>
          <p:cNvPr id="269" name="Google Shape;269;p29"/>
          <p:cNvPicPr preferRelativeResize="0"/>
          <p:nvPr/>
        </p:nvPicPr>
        <p:blipFill>
          <a:blip r:embed="rId3">
            <a:alphaModFix/>
          </a:blip>
          <a:stretch>
            <a:fillRect/>
          </a:stretch>
        </p:blipFill>
        <p:spPr>
          <a:xfrm>
            <a:off x="1348225" y="1219750"/>
            <a:ext cx="9761076" cy="44859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3" name="Shape 273"/>
        <p:cNvGrpSpPr/>
        <p:nvPr/>
      </p:nvGrpSpPr>
      <p:grpSpPr>
        <a:xfrm>
          <a:off x="0" y="0"/>
          <a:ext cx="0" cy="0"/>
          <a:chOff x="0" y="0"/>
          <a:chExt cx="0" cy="0"/>
        </a:xfrm>
      </p:grpSpPr>
      <p:sp>
        <p:nvSpPr>
          <p:cNvPr id="274" name="Google Shape;274;p30"/>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000"/>
              </a:buClr>
              <a:buSzPts val="2800"/>
              <a:buFont typeface="Rockwell"/>
              <a:buNone/>
            </a:pPr>
            <a:r>
              <a:t/>
            </a:r>
            <a:endParaRPr sz="2800">
              <a:solidFill>
                <a:schemeClr val="lt1"/>
              </a:solidFill>
              <a:latin typeface="Rockwell"/>
              <a:ea typeface="Rockwell"/>
              <a:cs typeface="Rockwell"/>
              <a:sym typeface="Rockwell"/>
            </a:endParaRPr>
          </a:p>
        </p:txBody>
      </p:sp>
      <p:sp>
        <p:nvSpPr>
          <p:cNvPr id="275" name="Google Shape;275;p30"/>
          <p:cNvSpPr txBox="1"/>
          <p:nvPr/>
        </p:nvSpPr>
        <p:spPr>
          <a:xfrm>
            <a:off x="339305" y="497725"/>
            <a:ext cx="11513400" cy="959400"/>
          </a:xfrm>
          <a:prstGeom prst="rect">
            <a:avLst/>
          </a:prstGeom>
          <a:noFill/>
          <a:ln>
            <a:noFill/>
          </a:ln>
        </p:spPr>
        <p:txBody>
          <a:bodyPr anchorCtr="0" anchor="ctr" bIns="0" lIns="0" spcFirstLastPara="1" rIns="0" wrap="square" tIns="0">
            <a:normAutofit fontScale="70000" lnSpcReduction="20000"/>
          </a:bodyPr>
          <a:lstStyle/>
          <a:p>
            <a:pPr indent="0" lvl="0" marL="0" marR="0" rtl="0" algn="l">
              <a:lnSpc>
                <a:spcPct val="100000"/>
              </a:lnSpc>
              <a:spcBef>
                <a:spcPts val="0"/>
              </a:spcBef>
              <a:spcAft>
                <a:spcPts val="0"/>
              </a:spcAft>
              <a:buClr>
                <a:srgbClr val="FFC000"/>
              </a:buClr>
              <a:buSzPct val="100000"/>
              <a:buFont typeface="Rockwell"/>
              <a:buNone/>
            </a:pPr>
            <a:r>
              <a:t/>
            </a:r>
            <a:endParaRPr sz="2800">
              <a:solidFill>
                <a:schemeClr val="lt1"/>
              </a:solidFill>
              <a:latin typeface="Rockwell"/>
              <a:ea typeface="Rockwell"/>
              <a:cs typeface="Rockwell"/>
              <a:sym typeface="Rockwell"/>
            </a:endParaRPr>
          </a:p>
          <a:p>
            <a:pPr indent="0" lvl="0" marL="0" marR="0" rtl="0" algn="ctr">
              <a:lnSpc>
                <a:spcPct val="100000"/>
              </a:lnSpc>
              <a:spcBef>
                <a:spcPts val="0"/>
              </a:spcBef>
              <a:spcAft>
                <a:spcPts val="0"/>
              </a:spcAft>
              <a:buNone/>
            </a:pPr>
            <a:r>
              <a:rPr b="1" lang="en-US" sz="4000">
                <a:solidFill>
                  <a:srgbClr val="FFC000"/>
                </a:solidFill>
                <a:latin typeface="Rockwell"/>
                <a:ea typeface="Rockwell"/>
                <a:cs typeface="Rockwell"/>
                <a:sym typeface="Rockwell"/>
              </a:rPr>
              <a:t>USER</a:t>
            </a:r>
            <a:r>
              <a:rPr lang="en-US" sz="2800">
                <a:solidFill>
                  <a:schemeClr val="lt1"/>
                </a:solidFill>
                <a:latin typeface="Rockwell"/>
                <a:ea typeface="Rockwell"/>
                <a:cs typeface="Rockwell"/>
                <a:sym typeface="Rockwell"/>
              </a:rPr>
              <a:t> </a:t>
            </a:r>
            <a:r>
              <a:rPr b="1" lang="en-US" sz="4000">
                <a:solidFill>
                  <a:srgbClr val="FFC000"/>
                </a:solidFill>
                <a:latin typeface="Rockwell"/>
                <a:ea typeface="Rockwell"/>
                <a:cs typeface="Rockwell"/>
                <a:sym typeface="Rockwell"/>
              </a:rPr>
              <a:t>STORY &amp; ACCEPTANCE CRITERIA</a:t>
            </a:r>
            <a:endParaRPr b="1" sz="4000">
              <a:solidFill>
                <a:srgbClr val="FFC000"/>
              </a:solidFill>
              <a:latin typeface="Rockwell"/>
              <a:ea typeface="Rockwell"/>
              <a:cs typeface="Rockwell"/>
              <a:sym typeface="Rockwell"/>
            </a:endParaRPr>
          </a:p>
          <a:p>
            <a:pPr indent="0" lvl="0" marL="0" marR="0" rtl="0" algn="ctr">
              <a:lnSpc>
                <a:spcPct val="100000"/>
              </a:lnSpc>
              <a:spcBef>
                <a:spcPts val="0"/>
              </a:spcBef>
              <a:spcAft>
                <a:spcPts val="0"/>
              </a:spcAft>
              <a:buNone/>
            </a:pPr>
            <a:r>
              <a:t/>
            </a:r>
            <a:endParaRPr b="1" sz="4000">
              <a:solidFill>
                <a:srgbClr val="FFC000"/>
              </a:solidFill>
              <a:latin typeface="Rockwell"/>
              <a:ea typeface="Rockwell"/>
              <a:cs typeface="Rockwell"/>
              <a:sym typeface="Rockwell"/>
            </a:endParaRPr>
          </a:p>
        </p:txBody>
      </p:sp>
      <p:sp>
        <p:nvSpPr>
          <p:cNvPr id="276" name="Google Shape;276;p30"/>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sp>
        <p:nvSpPr>
          <p:cNvPr id="277" name="Google Shape;277;p30"/>
          <p:cNvSpPr txBox="1"/>
          <p:nvPr/>
        </p:nvSpPr>
        <p:spPr>
          <a:xfrm>
            <a:off x="839700" y="2264575"/>
            <a:ext cx="10512600" cy="297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solidFill>
                  <a:srgbClr val="B6D7A8"/>
                </a:solidFill>
                <a:latin typeface="Rockwell"/>
                <a:ea typeface="Rockwell"/>
                <a:cs typeface="Rockwell"/>
                <a:sym typeface="Rockwell"/>
              </a:rPr>
              <a:t>User Story:</a:t>
            </a:r>
            <a:endParaRPr b="1" sz="2000">
              <a:solidFill>
                <a:srgbClr val="B6D7A8"/>
              </a:solidFill>
              <a:latin typeface="Rockwell"/>
              <a:ea typeface="Rockwell"/>
              <a:cs typeface="Rockwell"/>
              <a:sym typeface="Rockwell"/>
            </a:endParaRPr>
          </a:p>
          <a:p>
            <a:pPr indent="0" lvl="0" marL="0" marR="0" rtl="0" algn="l">
              <a:lnSpc>
                <a:spcPct val="115000"/>
              </a:lnSpc>
              <a:spcBef>
                <a:spcPts val="0"/>
              </a:spcBef>
              <a:spcAft>
                <a:spcPts val="0"/>
              </a:spcAft>
              <a:buNone/>
            </a:pPr>
            <a:r>
              <a:rPr b="1" lang="en-US" sz="2000">
                <a:solidFill>
                  <a:schemeClr val="lt1"/>
                </a:solidFill>
                <a:latin typeface="Rockwell"/>
                <a:ea typeface="Rockwell"/>
                <a:cs typeface="Rockwell"/>
                <a:sym typeface="Rockwell"/>
              </a:rPr>
              <a:t>As a Investor, I'd like to keep a track on search history of the </a:t>
            </a:r>
            <a:r>
              <a:rPr b="1" lang="en-US" sz="2000">
                <a:solidFill>
                  <a:schemeClr val="lt1"/>
                </a:solidFill>
                <a:latin typeface="Rockwell"/>
                <a:ea typeface="Rockwell"/>
                <a:cs typeface="Rockwell"/>
                <a:sym typeface="Rockwell"/>
              </a:rPr>
              <a:t>company stocks i previously searched </a:t>
            </a:r>
            <a:endParaRPr b="1" sz="2000">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None/>
            </a:pPr>
            <a:r>
              <a:t/>
            </a:r>
            <a:endParaRPr b="1" sz="2000">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None/>
            </a:pPr>
            <a:r>
              <a:rPr b="1" lang="en-US" sz="2000">
                <a:solidFill>
                  <a:srgbClr val="B6D7A8"/>
                </a:solidFill>
                <a:latin typeface="Rockwell"/>
                <a:ea typeface="Rockwell"/>
                <a:cs typeface="Rockwell"/>
                <a:sym typeface="Rockwell"/>
              </a:rPr>
              <a:t>Acceptance criteria:</a:t>
            </a:r>
            <a:endParaRPr b="1" sz="2000">
              <a:solidFill>
                <a:srgbClr val="B6D7A8"/>
              </a:solidFill>
              <a:latin typeface="Rockwell"/>
              <a:ea typeface="Rockwell"/>
              <a:cs typeface="Rockwell"/>
              <a:sym typeface="Rockwell"/>
            </a:endParaRPr>
          </a:p>
          <a:p>
            <a:pPr indent="0" lvl="0" marL="0" marR="0" rtl="0" algn="l">
              <a:lnSpc>
                <a:spcPct val="115000"/>
              </a:lnSpc>
              <a:spcBef>
                <a:spcPts val="0"/>
              </a:spcBef>
              <a:spcAft>
                <a:spcPts val="0"/>
              </a:spcAft>
              <a:buNone/>
            </a:pPr>
            <a:r>
              <a:rPr b="1" lang="en-US" sz="2000">
                <a:solidFill>
                  <a:schemeClr val="lt1"/>
                </a:solidFill>
                <a:latin typeface="Rockwell"/>
                <a:ea typeface="Rockwell"/>
                <a:cs typeface="Rockwell"/>
                <a:sym typeface="Rockwell"/>
              </a:rPr>
              <a:t>Given that the investor is already on the page, he or she ones logged in they can they see the search history in the history tab on the Console/Home page</a:t>
            </a:r>
            <a:endParaRPr b="1" sz="2000">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None/>
            </a:pPr>
            <a:r>
              <a:t/>
            </a:r>
            <a:endParaRPr b="1" sz="2000">
              <a:solidFill>
                <a:schemeClr val="lt1"/>
              </a:solidFill>
              <a:latin typeface="Rockwell"/>
              <a:ea typeface="Rockwell"/>
              <a:cs typeface="Rockwell"/>
              <a:sym typeface="Rockwell"/>
            </a:endParaRPr>
          </a:p>
        </p:txBody>
      </p:sp>
      <p:sp>
        <p:nvSpPr>
          <p:cNvPr id="278" name="Google Shape;278;p30"/>
          <p:cNvSpPr txBox="1"/>
          <p:nvPr/>
        </p:nvSpPr>
        <p:spPr>
          <a:xfrm>
            <a:off x="839700" y="1457125"/>
            <a:ext cx="210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FFC000"/>
              </a:buClr>
              <a:buSzPts val="2800"/>
              <a:buFont typeface="Rockwell"/>
              <a:buNone/>
            </a:pPr>
            <a:r>
              <a:rPr b="1" lang="en-US" sz="2800">
                <a:solidFill>
                  <a:srgbClr val="FFC000"/>
                </a:solidFill>
                <a:latin typeface="Rockwell"/>
                <a:ea typeface="Rockwell"/>
                <a:cs typeface="Rockwell"/>
                <a:sym typeface="Rockwell"/>
              </a:rPr>
              <a:t>SRIW 109</a:t>
            </a:r>
            <a:endParaRPr b="1" sz="2800">
              <a:solidFill>
                <a:srgbClr val="FFC000"/>
              </a:solidFill>
              <a:latin typeface="Rockwell"/>
              <a:ea typeface="Rockwell"/>
              <a:cs typeface="Rockwell"/>
              <a:sym typeface="Rockwe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2" name="Shape 282"/>
        <p:cNvGrpSpPr/>
        <p:nvPr/>
      </p:nvGrpSpPr>
      <p:grpSpPr>
        <a:xfrm>
          <a:off x="0" y="0"/>
          <a:ext cx="0" cy="0"/>
          <a:chOff x="0" y="0"/>
          <a:chExt cx="0" cy="0"/>
        </a:xfrm>
      </p:grpSpPr>
      <p:sp>
        <p:nvSpPr>
          <p:cNvPr id="283" name="Google Shape;283;p3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SzPts val="2000"/>
              <a:buNone/>
            </a:pPr>
            <a:r>
              <a:t/>
            </a:r>
            <a:endParaRPr b="1" sz="2000">
              <a:solidFill>
                <a:schemeClr val="lt1"/>
              </a:solidFill>
              <a:latin typeface="Avenir"/>
              <a:ea typeface="Avenir"/>
              <a:cs typeface="Avenir"/>
              <a:sym typeface="Avenir"/>
            </a:endParaRPr>
          </a:p>
        </p:txBody>
      </p:sp>
      <p:sp>
        <p:nvSpPr>
          <p:cNvPr id="284" name="Google Shape;284;p31"/>
          <p:cNvSpPr txBox="1"/>
          <p:nvPr/>
        </p:nvSpPr>
        <p:spPr>
          <a:xfrm>
            <a:off x="137705" y="497725"/>
            <a:ext cx="11513400" cy="959400"/>
          </a:xfrm>
          <a:prstGeom prst="rect">
            <a:avLst/>
          </a:prstGeom>
          <a:noFill/>
          <a:ln>
            <a:noFill/>
          </a:ln>
        </p:spPr>
        <p:txBody>
          <a:bodyPr anchorCtr="0" anchor="ctr" bIns="0" lIns="0" spcFirstLastPara="1" rIns="0" wrap="square" tIns="0">
            <a:normAutofit fontScale="70000" lnSpcReduction="20000"/>
          </a:bodyPr>
          <a:lstStyle/>
          <a:p>
            <a:pPr indent="0" lvl="0" marL="0" marR="0" rtl="0" algn="l">
              <a:lnSpc>
                <a:spcPct val="100000"/>
              </a:lnSpc>
              <a:spcBef>
                <a:spcPts val="0"/>
              </a:spcBef>
              <a:spcAft>
                <a:spcPts val="0"/>
              </a:spcAft>
              <a:buClr>
                <a:srgbClr val="FFC000"/>
              </a:buClr>
              <a:buSzPct val="100000"/>
              <a:buFont typeface="Rockwell"/>
              <a:buNone/>
            </a:pPr>
            <a:r>
              <a:t/>
            </a:r>
            <a:endParaRPr sz="2800">
              <a:solidFill>
                <a:schemeClr val="lt1"/>
              </a:solidFill>
              <a:latin typeface="Rockwell"/>
              <a:ea typeface="Rockwell"/>
              <a:cs typeface="Rockwell"/>
              <a:sym typeface="Rockwell"/>
            </a:endParaRPr>
          </a:p>
          <a:p>
            <a:pPr indent="0" lvl="0" marL="0" marR="0" rtl="0" algn="ctr">
              <a:lnSpc>
                <a:spcPct val="100000"/>
              </a:lnSpc>
              <a:spcBef>
                <a:spcPts val="0"/>
              </a:spcBef>
              <a:spcAft>
                <a:spcPts val="0"/>
              </a:spcAft>
              <a:buNone/>
            </a:pPr>
            <a:r>
              <a:rPr b="1" lang="en-US" sz="4000">
                <a:solidFill>
                  <a:srgbClr val="FFC000"/>
                </a:solidFill>
                <a:latin typeface="Rockwell"/>
                <a:ea typeface="Rockwell"/>
                <a:cs typeface="Rockwell"/>
                <a:sym typeface="Rockwell"/>
              </a:rPr>
              <a:t>USER</a:t>
            </a:r>
            <a:r>
              <a:rPr lang="en-US" sz="2800">
                <a:solidFill>
                  <a:schemeClr val="lt1"/>
                </a:solidFill>
                <a:latin typeface="Rockwell"/>
                <a:ea typeface="Rockwell"/>
                <a:cs typeface="Rockwell"/>
                <a:sym typeface="Rockwell"/>
              </a:rPr>
              <a:t> </a:t>
            </a:r>
            <a:r>
              <a:rPr b="1" lang="en-US" sz="4000">
                <a:solidFill>
                  <a:srgbClr val="FFC000"/>
                </a:solidFill>
                <a:latin typeface="Rockwell"/>
                <a:ea typeface="Rockwell"/>
                <a:cs typeface="Rockwell"/>
                <a:sym typeface="Rockwell"/>
              </a:rPr>
              <a:t>STORY &amp; ACCEPTANCE CRITERIA</a:t>
            </a:r>
            <a:endParaRPr b="1" sz="4000">
              <a:solidFill>
                <a:srgbClr val="FFC000"/>
              </a:solidFill>
              <a:latin typeface="Rockwell"/>
              <a:ea typeface="Rockwell"/>
              <a:cs typeface="Rockwell"/>
              <a:sym typeface="Rockwell"/>
            </a:endParaRPr>
          </a:p>
          <a:p>
            <a:pPr indent="0" lvl="0" marL="0" marR="0" rtl="0" algn="ctr">
              <a:lnSpc>
                <a:spcPct val="100000"/>
              </a:lnSpc>
              <a:spcBef>
                <a:spcPts val="0"/>
              </a:spcBef>
              <a:spcAft>
                <a:spcPts val="0"/>
              </a:spcAft>
              <a:buNone/>
            </a:pPr>
            <a:r>
              <a:t/>
            </a:r>
            <a:endParaRPr b="1" sz="4000">
              <a:solidFill>
                <a:srgbClr val="FFC000"/>
              </a:solidFill>
              <a:latin typeface="Rockwell"/>
              <a:ea typeface="Rockwell"/>
              <a:cs typeface="Rockwell"/>
              <a:sym typeface="Rockwell"/>
            </a:endParaRPr>
          </a:p>
        </p:txBody>
      </p:sp>
      <p:sp>
        <p:nvSpPr>
          <p:cNvPr id="285" name="Google Shape;285;p31"/>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31"/>
          <p:cNvSpPr txBox="1"/>
          <p:nvPr/>
        </p:nvSpPr>
        <p:spPr>
          <a:xfrm>
            <a:off x="839700" y="2142625"/>
            <a:ext cx="105126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US" sz="2000">
                <a:solidFill>
                  <a:srgbClr val="B6D7A8"/>
                </a:solidFill>
                <a:latin typeface="Rockwell"/>
                <a:ea typeface="Rockwell"/>
                <a:cs typeface="Rockwell"/>
                <a:sym typeface="Rockwell"/>
              </a:rPr>
              <a:t>User Story:</a:t>
            </a:r>
            <a:endParaRPr b="1" sz="2000">
              <a:solidFill>
                <a:srgbClr val="B6D7A8"/>
              </a:solidFill>
              <a:latin typeface="Rockwell"/>
              <a:ea typeface="Rockwell"/>
              <a:cs typeface="Rockwell"/>
              <a:sym typeface="Rockwell"/>
            </a:endParaRPr>
          </a:p>
          <a:p>
            <a:pPr indent="0" lvl="0" marL="0" marR="0" rtl="0" algn="l">
              <a:lnSpc>
                <a:spcPct val="115000"/>
              </a:lnSpc>
              <a:spcBef>
                <a:spcPts val="0"/>
              </a:spcBef>
              <a:spcAft>
                <a:spcPts val="0"/>
              </a:spcAft>
              <a:buClr>
                <a:schemeClr val="dk1"/>
              </a:buClr>
              <a:buSzPts val="1100"/>
              <a:buFont typeface="Arial"/>
              <a:buNone/>
            </a:pPr>
            <a:r>
              <a:rPr b="1" lang="en-US" sz="2000">
                <a:solidFill>
                  <a:schemeClr val="lt1"/>
                </a:solidFill>
                <a:latin typeface="Rockwell"/>
                <a:ea typeface="Rockwell"/>
                <a:cs typeface="Rockwell"/>
                <a:sym typeface="Rockwell"/>
              </a:rPr>
              <a:t>In order to provide my clients with beneficial returns, as an investment advisor, I </a:t>
            </a:r>
            <a:r>
              <a:rPr b="1" lang="en-US" sz="2000">
                <a:solidFill>
                  <a:schemeClr val="lt1"/>
                </a:solidFill>
                <a:latin typeface="Rockwell"/>
                <a:ea typeface="Rockwell"/>
                <a:cs typeface="Rockwell"/>
                <a:sym typeface="Rockwell"/>
              </a:rPr>
              <a:t>should</a:t>
            </a:r>
            <a:r>
              <a:rPr b="1" lang="en-US" sz="2000">
                <a:solidFill>
                  <a:schemeClr val="lt1"/>
                </a:solidFill>
                <a:latin typeface="Rockwell"/>
                <a:ea typeface="Rockwell"/>
                <a:cs typeface="Rockwell"/>
                <a:sym typeface="Rockwell"/>
              </a:rPr>
              <a:t> be aware about the latest date of the historical data on the site.</a:t>
            </a:r>
            <a:endParaRPr b="1" sz="2000">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Clr>
                <a:schemeClr val="dk1"/>
              </a:buClr>
              <a:buSzPts val="1100"/>
              <a:buFont typeface="Arial"/>
              <a:buNone/>
            </a:pPr>
            <a:r>
              <a:t/>
            </a:r>
            <a:endParaRPr b="1" sz="2000">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Clr>
                <a:schemeClr val="dk1"/>
              </a:buClr>
              <a:buSzPts val="1100"/>
              <a:buFont typeface="Arial"/>
              <a:buNone/>
            </a:pPr>
            <a:r>
              <a:rPr b="1" lang="en-US" sz="2000">
                <a:solidFill>
                  <a:srgbClr val="B6D7A8"/>
                </a:solidFill>
                <a:latin typeface="Rockwell"/>
                <a:ea typeface="Rockwell"/>
                <a:cs typeface="Rockwell"/>
                <a:sym typeface="Rockwell"/>
              </a:rPr>
              <a:t>Acceptance criteria:</a:t>
            </a:r>
            <a:endParaRPr b="1" sz="2000">
              <a:solidFill>
                <a:srgbClr val="B6D7A8"/>
              </a:solidFill>
              <a:latin typeface="Rockwell"/>
              <a:ea typeface="Rockwell"/>
              <a:cs typeface="Rockwell"/>
              <a:sym typeface="Rockwell"/>
            </a:endParaRPr>
          </a:p>
          <a:p>
            <a:pPr indent="0" lvl="0" marL="0" marR="0" rtl="0" algn="l">
              <a:lnSpc>
                <a:spcPct val="115000"/>
              </a:lnSpc>
              <a:spcBef>
                <a:spcPts val="0"/>
              </a:spcBef>
              <a:spcAft>
                <a:spcPts val="0"/>
              </a:spcAft>
              <a:buClr>
                <a:schemeClr val="dk1"/>
              </a:buClr>
              <a:buSzPts val="1100"/>
              <a:buFont typeface="Arial"/>
              <a:buNone/>
            </a:pPr>
            <a:r>
              <a:rPr b="1" lang="en-US" sz="2000">
                <a:solidFill>
                  <a:schemeClr val="lt1"/>
                </a:solidFill>
                <a:latin typeface="Rockwell"/>
                <a:ea typeface="Rockwell"/>
                <a:cs typeface="Rockwell"/>
                <a:sym typeface="Rockwell"/>
              </a:rPr>
              <a:t>Given that the user is already on the page, he or she will type the firm name into the search field, which will display the company's historical trend in the </a:t>
            </a:r>
            <a:r>
              <a:rPr b="1" lang="en-US" sz="2000">
                <a:solidFill>
                  <a:schemeClr val="lt1"/>
                </a:solidFill>
                <a:latin typeface="Rockwell"/>
                <a:ea typeface="Rockwell"/>
                <a:cs typeface="Rockwell"/>
                <a:sym typeface="Rockwell"/>
              </a:rPr>
              <a:t>historical</a:t>
            </a:r>
            <a:r>
              <a:rPr b="1" lang="en-US" sz="2000">
                <a:solidFill>
                  <a:schemeClr val="lt1"/>
                </a:solidFill>
                <a:latin typeface="Rockwell"/>
                <a:ea typeface="Rockwell"/>
                <a:cs typeface="Rockwell"/>
                <a:sym typeface="Rockwell"/>
              </a:rPr>
              <a:t> data tab which will also show them the latest date for the updated data.</a:t>
            </a:r>
            <a:endParaRPr b="1" sz="2000">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Clr>
                <a:schemeClr val="dk1"/>
              </a:buClr>
              <a:buSzPts val="1100"/>
              <a:buFont typeface="Arial"/>
              <a:buNone/>
            </a:pPr>
            <a:r>
              <a:t/>
            </a:r>
            <a:endParaRPr b="1" sz="2000">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None/>
            </a:pPr>
            <a:r>
              <a:t/>
            </a:r>
            <a:endParaRPr b="1" sz="2000">
              <a:solidFill>
                <a:schemeClr val="lt1"/>
              </a:solidFill>
              <a:latin typeface="Rockwell"/>
              <a:ea typeface="Rockwell"/>
              <a:cs typeface="Rockwell"/>
              <a:sym typeface="Rockwell"/>
            </a:endParaRPr>
          </a:p>
        </p:txBody>
      </p:sp>
      <p:sp>
        <p:nvSpPr>
          <p:cNvPr id="287" name="Google Shape;287;p31"/>
          <p:cNvSpPr txBox="1"/>
          <p:nvPr/>
        </p:nvSpPr>
        <p:spPr>
          <a:xfrm>
            <a:off x="839700" y="1457125"/>
            <a:ext cx="210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2800">
                <a:solidFill>
                  <a:srgbClr val="FFC000"/>
                </a:solidFill>
                <a:latin typeface="Rockwell"/>
                <a:ea typeface="Rockwell"/>
                <a:cs typeface="Rockwell"/>
                <a:sym typeface="Rockwell"/>
              </a:rPr>
              <a:t>SRIW 111</a:t>
            </a:r>
            <a:endParaRPr b="1" sz="2800">
              <a:solidFill>
                <a:srgbClr val="FFC000"/>
              </a:solidFill>
              <a:latin typeface="Rockwell"/>
              <a:ea typeface="Rockwell"/>
              <a:cs typeface="Rockwell"/>
              <a:sym typeface="Rockwe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7" name="Shape 117"/>
        <p:cNvGrpSpPr/>
        <p:nvPr/>
      </p:nvGrpSpPr>
      <p:grpSpPr>
        <a:xfrm>
          <a:off x="0" y="0"/>
          <a:ext cx="0" cy="0"/>
          <a:chOff x="0" y="0"/>
          <a:chExt cx="0" cy="0"/>
        </a:xfrm>
      </p:grpSpPr>
      <p:sp>
        <p:nvSpPr>
          <p:cNvPr id="118" name="Google Shape;118;p14"/>
          <p:cNvSpPr/>
          <p:nvPr/>
        </p:nvSpPr>
        <p:spPr>
          <a:xfrm>
            <a:off x="-58125"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25000"/>
              </a:lnSpc>
              <a:spcBef>
                <a:spcPts val="1000"/>
              </a:spcBef>
              <a:spcAft>
                <a:spcPts val="0"/>
              </a:spcAft>
              <a:buClr>
                <a:schemeClr val="dk1"/>
              </a:buClr>
              <a:buSzPts val="1100"/>
              <a:buFont typeface="Arial"/>
              <a:buNone/>
            </a:pPr>
            <a:r>
              <a:t/>
            </a:r>
            <a:endParaRPr b="1" sz="1500">
              <a:solidFill>
                <a:schemeClr val="lt1"/>
              </a:solidFill>
            </a:endParaRPr>
          </a:p>
        </p:txBody>
      </p:sp>
      <p:pic>
        <p:nvPicPr>
          <p:cNvPr descr="An abstract genetic concept" id="119" name="Google Shape;119;p14"/>
          <p:cNvPicPr preferRelativeResize="0"/>
          <p:nvPr/>
        </p:nvPicPr>
        <p:blipFill rotWithShape="1">
          <a:blip r:embed="rId3">
            <a:alphaModFix amt="97000"/>
          </a:blip>
          <a:srcRect b="21877" l="0" r="0" t="21873"/>
          <a:stretch/>
        </p:blipFill>
        <p:spPr>
          <a:xfrm>
            <a:off x="-58130" y="1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cxnSp>
        <p:nvCxnSpPr>
          <p:cNvPr id="120" name="Google Shape;120;p14"/>
          <p:cNvCxnSpPr/>
          <p:nvPr/>
        </p:nvCxnSpPr>
        <p:spPr>
          <a:xfrm rot="5400000">
            <a:off x="5767875" y="5435810"/>
            <a:ext cx="540000" cy="0"/>
          </a:xfrm>
          <a:prstGeom prst="straightConnector1">
            <a:avLst/>
          </a:prstGeom>
          <a:noFill/>
          <a:ln cap="flat" cmpd="sng" w="12700">
            <a:solidFill>
              <a:srgbClr val="FFFFFF"/>
            </a:solidFill>
            <a:prstDash val="solid"/>
            <a:round/>
            <a:headEnd len="sm" w="sm" type="none"/>
            <a:tailEnd len="sm" w="sm" type="none"/>
          </a:ln>
        </p:spPr>
      </p:cxnSp>
      <p:sp>
        <p:nvSpPr>
          <p:cNvPr id="121" name="Google Shape;121;p14"/>
          <p:cNvSpPr txBox="1"/>
          <p:nvPr>
            <p:ph type="ctrTitle"/>
          </p:nvPr>
        </p:nvSpPr>
        <p:spPr>
          <a:xfrm>
            <a:off x="1475200" y="237390"/>
            <a:ext cx="7797900" cy="7122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FFC000"/>
              </a:buClr>
              <a:buSzPts val="4000"/>
              <a:buFont typeface="Rockwell"/>
              <a:buNone/>
            </a:pPr>
            <a:r>
              <a:rPr b="1" lang="en-US" sz="4000">
                <a:solidFill>
                  <a:srgbClr val="FFC000"/>
                </a:solidFill>
              </a:rPr>
              <a:t>AGENDA</a:t>
            </a:r>
            <a:endParaRPr/>
          </a:p>
        </p:txBody>
      </p:sp>
      <p:sp>
        <p:nvSpPr>
          <p:cNvPr id="122" name="Google Shape;122;p14"/>
          <p:cNvSpPr txBox="1"/>
          <p:nvPr/>
        </p:nvSpPr>
        <p:spPr>
          <a:xfrm>
            <a:off x="3232609" y="2856197"/>
            <a:ext cx="23691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1000"/>
              </a:spcBef>
              <a:spcAft>
                <a:spcPts val="0"/>
              </a:spcAft>
              <a:buClr>
                <a:schemeClr val="dk1"/>
              </a:buClr>
              <a:buSzPts val="1100"/>
              <a:buFont typeface="Arial"/>
              <a:buNone/>
            </a:pPr>
            <a:r>
              <a:t/>
            </a:r>
            <a:endParaRPr b="1" sz="1500">
              <a:solidFill>
                <a:schemeClr val="lt1"/>
              </a:solidFill>
            </a:endParaRPr>
          </a:p>
        </p:txBody>
      </p:sp>
      <p:sp>
        <p:nvSpPr>
          <p:cNvPr id="123" name="Google Shape;123;p14"/>
          <p:cNvSpPr txBox="1"/>
          <p:nvPr/>
        </p:nvSpPr>
        <p:spPr>
          <a:xfrm>
            <a:off x="8571608" y="2856715"/>
            <a:ext cx="2827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1000"/>
              </a:spcBef>
              <a:spcAft>
                <a:spcPts val="0"/>
              </a:spcAft>
              <a:buClr>
                <a:schemeClr val="dk1"/>
              </a:buClr>
              <a:buSzPts val="1100"/>
              <a:buFont typeface="Arial"/>
              <a:buNone/>
            </a:pPr>
            <a:r>
              <a:t/>
            </a:r>
            <a:endParaRPr b="1" sz="1500">
              <a:solidFill>
                <a:schemeClr val="lt1"/>
              </a:solidFill>
            </a:endParaRPr>
          </a:p>
        </p:txBody>
      </p:sp>
      <p:sp>
        <p:nvSpPr>
          <p:cNvPr id="124" name="Google Shape;124;p14"/>
          <p:cNvSpPr txBox="1"/>
          <p:nvPr/>
        </p:nvSpPr>
        <p:spPr>
          <a:xfrm>
            <a:off x="3390677" y="5713101"/>
            <a:ext cx="13173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1000"/>
              </a:spcBef>
              <a:spcAft>
                <a:spcPts val="0"/>
              </a:spcAft>
              <a:buClr>
                <a:schemeClr val="dk1"/>
              </a:buClr>
              <a:buSzPts val="1100"/>
              <a:buFont typeface="Arial"/>
              <a:buNone/>
            </a:pPr>
            <a:r>
              <a:t/>
            </a:r>
            <a:endParaRPr b="1" sz="1500">
              <a:solidFill>
                <a:schemeClr val="lt1"/>
              </a:solidFill>
            </a:endParaRPr>
          </a:p>
        </p:txBody>
      </p:sp>
      <p:sp>
        <p:nvSpPr>
          <p:cNvPr id="125" name="Google Shape;125;p14"/>
          <p:cNvSpPr txBox="1"/>
          <p:nvPr/>
        </p:nvSpPr>
        <p:spPr>
          <a:xfrm>
            <a:off x="9146779" y="5672641"/>
            <a:ext cx="1657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26" name="Google Shape;126;p14"/>
          <p:cNvSpPr txBox="1"/>
          <p:nvPr/>
        </p:nvSpPr>
        <p:spPr>
          <a:xfrm>
            <a:off x="774675" y="1084925"/>
            <a:ext cx="11209500" cy="5376000"/>
          </a:xfrm>
          <a:prstGeom prst="rect">
            <a:avLst/>
          </a:prstGeom>
          <a:noFill/>
          <a:ln>
            <a:noFill/>
          </a:ln>
          <a:effectLst>
            <a:reflection blurRad="0" dir="5400000" dist="38100" endA="0" fadeDir="5400012" kx="0" rotWithShape="0" algn="bl" stPos="0" sy="-100000" ky="0"/>
          </a:effectLst>
        </p:spPr>
        <p:txBody>
          <a:bodyPr anchorCtr="0" anchor="t" bIns="45700" lIns="91425" spcFirstLastPara="1" rIns="91425" wrap="square" tIns="45700">
            <a:noAutofit/>
          </a:bodyPr>
          <a:lstStyle/>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1. TEAM MEMBERS ROLES				10. PRODUCT BACKLOG</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2. PROBLEM STATEMENT				11. SPRINT BACKLOG</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3. PROJECT DESCRIPTION			             STORIES AND ACCEPTANCE CRITERIA</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4. PERSONAS							             TEST CASES FOR STORIES</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5. MVP								        12. METRICS	     </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6. TECHNOLOGIES 						 13. RETROSPECTIVE</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7. ARCHITECTURE DIAGRAM                 14. SPRINT 7 STORIES</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8. SPRINT 6 RECAP					        15. PROJECT DEMO - GITHUB LINK</a:t>
            </a:r>
            <a:endParaRPr b="1" sz="2100">
              <a:solidFill>
                <a:schemeClr val="lt1"/>
              </a:solidFill>
              <a:latin typeface="Rockwell"/>
              <a:ea typeface="Rockwell"/>
              <a:cs typeface="Rockwell"/>
              <a:sym typeface="Rockwell"/>
            </a:endParaRPr>
          </a:p>
          <a:p>
            <a:pPr indent="0" lvl="0" marL="0" marR="0" rtl="0" algn="l">
              <a:lnSpc>
                <a:spcPct val="125000"/>
              </a:lnSpc>
              <a:spcBef>
                <a:spcPts val="1000"/>
              </a:spcBef>
              <a:spcAft>
                <a:spcPts val="0"/>
              </a:spcAft>
              <a:buClr>
                <a:schemeClr val="dk1"/>
              </a:buClr>
              <a:buSzPts val="1100"/>
              <a:buFont typeface="Arial"/>
              <a:buNone/>
            </a:pPr>
            <a:r>
              <a:rPr b="1" lang="en-US" sz="2100">
                <a:solidFill>
                  <a:schemeClr val="lt1"/>
                </a:solidFill>
                <a:latin typeface="Rockwell"/>
                <a:ea typeface="Rockwell"/>
                <a:cs typeface="Rockwell"/>
                <a:sym typeface="Rockwell"/>
              </a:rPr>
              <a:t>9.IMPROVEMENTS					       </a:t>
            </a:r>
            <a:endParaRPr b="1" sz="2100">
              <a:solidFill>
                <a:schemeClr val="lt1"/>
              </a:solidFill>
              <a:latin typeface="Rockwell"/>
              <a:ea typeface="Rockwell"/>
              <a:cs typeface="Rockwell"/>
              <a:sym typeface="Rockwe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1" name="Shape 291"/>
        <p:cNvGrpSpPr/>
        <p:nvPr/>
      </p:nvGrpSpPr>
      <p:grpSpPr>
        <a:xfrm>
          <a:off x="0" y="0"/>
          <a:ext cx="0" cy="0"/>
          <a:chOff x="0" y="0"/>
          <a:chExt cx="0" cy="0"/>
        </a:xfrm>
      </p:grpSpPr>
      <p:sp>
        <p:nvSpPr>
          <p:cNvPr id="292" name="Google Shape;292;p3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SzPts val="2000"/>
              <a:buNone/>
            </a:pPr>
            <a:r>
              <a:t/>
            </a:r>
            <a:endParaRPr b="1" sz="2000">
              <a:solidFill>
                <a:schemeClr val="lt1"/>
              </a:solidFill>
              <a:latin typeface="Avenir"/>
              <a:ea typeface="Avenir"/>
              <a:cs typeface="Avenir"/>
              <a:sym typeface="Avenir"/>
            </a:endParaRPr>
          </a:p>
        </p:txBody>
      </p:sp>
      <p:sp>
        <p:nvSpPr>
          <p:cNvPr id="293" name="Google Shape;293;p32"/>
          <p:cNvSpPr txBox="1"/>
          <p:nvPr/>
        </p:nvSpPr>
        <p:spPr>
          <a:xfrm>
            <a:off x="339305" y="497725"/>
            <a:ext cx="11513400" cy="959400"/>
          </a:xfrm>
          <a:prstGeom prst="rect">
            <a:avLst/>
          </a:prstGeom>
          <a:noFill/>
          <a:ln>
            <a:noFill/>
          </a:ln>
        </p:spPr>
        <p:txBody>
          <a:bodyPr anchorCtr="0" anchor="ctr" bIns="0" lIns="0" spcFirstLastPara="1" rIns="0" wrap="square" tIns="0">
            <a:normAutofit fontScale="70000" lnSpcReduction="20000"/>
          </a:bodyPr>
          <a:lstStyle/>
          <a:p>
            <a:pPr indent="0" lvl="0" marL="0" marR="0" rtl="0" algn="l">
              <a:lnSpc>
                <a:spcPct val="100000"/>
              </a:lnSpc>
              <a:spcBef>
                <a:spcPts val="0"/>
              </a:spcBef>
              <a:spcAft>
                <a:spcPts val="0"/>
              </a:spcAft>
              <a:buClr>
                <a:srgbClr val="FFC000"/>
              </a:buClr>
              <a:buSzPct val="100000"/>
              <a:buFont typeface="Rockwell"/>
              <a:buNone/>
            </a:pPr>
            <a:r>
              <a:t/>
            </a:r>
            <a:endParaRPr sz="2800">
              <a:solidFill>
                <a:schemeClr val="lt1"/>
              </a:solidFill>
              <a:latin typeface="Rockwell"/>
              <a:ea typeface="Rockwell"/>
              <a:cs typeface="Rockwell"/>
              <a:sym typeface="Rockwell"/>
            </a:endParaRPr>
          </a:p>
          <a:p>
            <a:pPr indent="0" lvl="0" marL="0" marR="0" rtl="0" algn="ctr">
              <a:lnSpc>
                <a:spcPct val="100000"/>
              </a:lnSpc>
              <a:spcBef>
                <a:spcPts val="0"/>
              </a:spcBef>
              <a:spcAft>
                <a:spcPts val="0"/>
              </a:spcAft>
              <a:buNone/>
            </a:pPr>
            <a:r>
              <a:rPr b="1" lang="en-US" sz="4000">
                <a:solidFill>
                  <a:srgbClr val="FFC000"/>
                </a:solidFill>
                <a:latin typeface="Rockwell"/>
                <a:ea typeface="Rockwell"/>
                <a:cs typeface="Rockwell"/>
                <a:sym typeface="Rockwell"/>
              </a:rPr>
              <a:t>USER</a:t>
            </a:r>
            <a:r>
              <a:rPr lang="en-US" sz="2800">
                <a:solidFill>
                  <a:schemeClr val="lt1"/>
                </a:solidFill>
                <a:latin typeface="Rockwell"/>
                <a:ea typeface="Rockwell"/>
                <a:cs typeface="Rockwell"/>
                <a:sym typeface="Rockwell"/>
              </a:rPr>
              <a:t> </a:t>
            </a:r>
            <a:r>
              <a:rPr b="1" lang="en-US" sz="4000">
                <a:solidFill>
                  <a:srgbClr val="FFC000"/>
                </a:solidFill>
                <a:latin typeface="Rockwell"/>
                <a:ea typeface="Rockwell"/>
                <a:cs typeface="Rockwell"/>
                <a:sym typeface="Rockwell"/>
              </a:rPr>
              <a:t>STORY &amp; ACCEPTANCE CRITERIA</a:t>
            </a:r>
            <a:endParaRPr b="1" sz="4000">
              <a:solidFill>
                <a:srgbClr val="FFC000"/>
              </a:solidFill>
              <a:latin typeface="Rockwell"/>
              <a:ea typeface="Rockwell"/>
              <a:cs typeface="Rockwell"/>
              <a:sym typeface="Rockwell"/>
            </a:endParaRPr>
          </a:p>
          <a:p>
            <a:pPr indent="0" lvl="0" marL="0" marR="0" rtl="0" algn="ctr">
              <a:lnSpc>
                <a:spcPct val="100000"/>
              </a:lnSpc>
              <a:spcBef>
                <a:spcPts val="0"/>
              </a:spcBef>
              <a:spcAft>
                <a:spcPts val="0"/>
              </a:spcAft>
              <a:buNone/>
            </a:pPr>
            <a:r>
              <a:t/>
            </a:r>
            <a:endParaRPr b="1" sz="4000">
              <a:solidFill>
                <a:srgbClr val="FFC000"/>
              </a:solidFill>
              <a:latin typeface="Rockwell"/>
              <a:ea typeface="Rockwell"/>
              <a:cs typeface="Rockwell"/>
              <a:sym typeface="Rockwell"/>
            </a:endParaRPr>
          </a:p>
        </p:txBody>
      </p:sp>
      <p:sp>
        <p:nvSpPr>
          <p:cNvPr id="294" name="Google Shape;294;p32"/>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sp>
        <p:nvSpPr>
          <p:cNvPr id="295" name="Google Shape;295;p32"/>
          <p:cNvSpPr txBox="1"/>
          <p:nvPr/>
        </p:nvSpPr>
        <p:spPr>
          <a:xfrm>
            <a:off x="839700" y="2267263"/>
            <a:ext cx="10512600" cy="332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solidFill>
                  <a:srgbClr val="B6D7A8"/>
                </a:solidFill>
                <a:latin typeface="Rockwell"/>
                <a:ea typeface="Rockwell"/>
                <a:cs typeface="Rockwell"/>
                <a:sym typeface="Rockwell"/>
              </a:rPr>
              <a:t>User Story:</a:t>
            </a:r>
            <a:endParaRPr b="1" sz="2000">
              <a:solidFill>
                <a:srgbClr val="B6D7A8"/>
              </a:solidFill>
              <a:latin typeface="Rockwell"/>
              <a:ea typeface="Rockwell"/>
              <a:cs typeface="Rockwell"/>
              <a:sym typeface="Rockwell"/>
            </a:endParaRPr>
          </a:p>
          <a:p>
            <a:pPr indent="0" lvl="0" marL="0" marR="0" rtl="0" algn="l">
              <a:lnSpc>
                <a:spcPct val="115000"/>
              </a:lnSpc>
              <a:spcBef>
                <a:spcPts val="0"/>
              </a:spcBef>
              <a:spcAft>
                <a:spcPts val="0"/>
              </a:spcAft>
              <a:buNone/>
            </a:pPr>
            <a:r>
              <a:rPr b="1" lang="en-US" sz="2000">
                <a:solidFill>
                  <a:schemeClr val="lt1"/>
                </a:solidFill>
                <a:latin typeface="Rockwell"/>
                <a:ea typeface="Rockwell"/>
                <a:cs typeface="Rockwell"/>
                <a:sym typeface="Rockwell"/>
              </a:rPr>
              <a:t>I want to be able to invest in socially conscious companies as a young, inexperienced investor, and I want to learn as much as I can about the particular firm before I buy any of its stocks.</a:t>
            </a:r>
            <a:endParaRPr b="1" sz="2000">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None/>
            </a:pPr>
            <a:r>
              <a:t/>
            </a:r>
            <a:endParaRPr b="1" sz="2000">
              <a:solidFill>
                <a:schemeClr val="lt1"/>
              </a:solidFill>
              <a:latin typeface="Rockwell"/>
              <a:ea typeface="Rockwell"/>
              <a:cs typeface="Rockwell"/>
              <a:sym typeface="Rockwell"/>
            </a:endParaRPr>
          </a:p>
          <a:p>
            <a:pPr indent="0" lvl="0" marL="0" marR="0" rtl="0" algn="l">
              <a:lnSpc>
                <a:spcPct val="115000"/>
              </a:lnSpc>
              <a:spcBef>
                <a:spcPts val="0"/>
              </a:spcBef>
              <a:spcAft>
                <a:spcPts val="0"/>
              </a:spcAft>
              <a:buNone/>
            </a:pPr>
            <a:r>
              <a:rPr b="1" lang="en-US" sz="2000">
                <a:solidFill>
                  <a:srgbClr val="B6D7A8"/>
                </a:solidFill>
                <a:latin typeface="Rockwell"/>
                <a:ea typeface="Rockwell"/>
                <a:cs typeface="Rockwell"/>
                <a:sym typeface="Rockwell"/>
              </a:rPr>
              <a:t>Acceptance criteria:</a:t>
            </a:r>
            <a:endParaRPr b="1" sz="2000">
              <a:solidFill>
                <a:srgbClr val="B6D7A8"/>
              </a:solidFill>
              <a:latin typeface="Rockwell"/>
              <a:ea typeface="Rockwell"/>
              <a:cs typeface="Rockwell"/>
              <a:sym typeface="Rockwell"/>
            </a:endParaRPr>
          </a:p>
          <a:p>
            <a:pPr indent="0" lvl="0" marL="0" marR="0" rtl="0" algn="l">
              <a:lnSpc>
                <a:spcPct val="115000"/>
              </a:lnSpc>
              <a:spcBef>
                <a:spcPts val="0"/>
              </a:spcBef>
              <a:spcAft>
                <a:spcPts val="0"/>
              </a:spcAft>
              <a:buNone/>
            </a:pPr>
            <a:r>
              <a:rPr b="1" lang="en-US" sz="2000">
                <a:solidFill>
                  <a:schemeClr val="lt1"/>
                </a:solidFill>
                <a:latin typeface="Rockwell"/>
                <a:ea typeface="Rockwell"/>
                <a:cs typeface="Rockwell"/>
                <a:sym typeface="Rockwell"/>
              </a:rPr>
              <a:t>Given that the user is already on the website, he or she will type the firm name into the search bar and click Submit. After submitting the companies name they can then see the recent headline </a:t>
            </a:r>
            <a:r>
              <a:rPr b="1" lang="en-US" sz="2000">
                <a:solidFill>
                  <a:schemeClr val="lt1"/>
                </a:solidFill>
                <a:latin typeface="Rockwell"/>
                <a:ea typeface="Rockwell"/>
                <a:cs typeface="Rockwell"/>
                <a:sym typeface="Rockwell"/>
              </a:rPr>
              <a:t>article for the company they have searched</a:t>
            </a:r>
            <a:r>
              <a:rPr b="1" lang="en-US" sz="2000">
                <a:solidFill>
                  <a:schemeClr val="lt1"/>
                </a:solidFill>
                <a:latin typeface="Rockwell"/>
                <a:ea typeface="Rockwell"/>
                <a:cs typeface="Rockwell"/>
                <a:sym typeface="Rockwell"/>
              </a:rPr>
              <a:t>.</a:t>
            </a:r>
            <a:endParaRPr b="1" sz="2000">
              <a:solidFill>
                <a:schemeClr val="lt1"/>
              </a:solidFill>
              <a:latin typeface="Rockwell"/>
              <a:ea typeface="Rockwell"/>
              <a:cs typeface="Rockwell"/>
              <a:sym typeface="Rockwell"/>
            </a:endParaRPr>
          </a:p>
        </p:txBody>
      </p:sp>
      <p:sp>
        <p:nvSpPr>
          <p:cNvPr id="296" name="Google Shape;296;p32"/>
          <p:cNvSpPr txBox="1"/>
          <p:nvPr/>
        </p:nvSpPr>
        <p:spPr>
          <a:xfrm>
            <a:off x="839700" y="1457125"/>
            <a:ext cx="210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2800">
                <a:solidFill>
                  <a:srgbClr val="FFC000"/>
                </a:solidFill>
                <a:latin typeface="Rockwell"/>
                <a:ea typeface="Rockwell"/>
                <a:cs typeface="Rockwell"/>
                <a:sym typeface="Rockwell"/>
              </a:rPr>
              <a:t>SRIW 110</a:t>
            </a:r>
            <a:endParaRPr b="1" sz="2800">
              <a:solidFill>
                <a:srgbClr val="FFC000"/>
              </a:solidFill>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0" name="Shape 300"/>
        <p:cNvGrpSpPr/>
        <p:nvPr/>
      </p:nvGrpSpPr>
      <p:grpSpPr>
        <a:xfrm>
          <a:off x="0" y="0"/>
          <a:ext cx="0" cy="0"/>
          <a:chOff x="0" y="0"/>
          <a:chExt cx="0" cy="0"/>
        </a:xfrm>
      </p:grpSpPr>
      <p:sp>
        <p:nvSpPr>
          <p:cNvPr id="301" name="Google Shape;301;p3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302" name="Google Shape;302;p33"/>
          <p:cNvCxnSpPr/>
          <p:nvPr/>
        </p:nvCxnSpPr>
        <p:spPr>
          <a:xfrm>
            <a:off x="9438531" y="2310207"/>
            <a:ext cx="540000" cy="0"/>
          </a:xfrm>
          <a:prstGeom prst="straightConnector1">
            <a:avLst/>
          </a:prstGeom>
          <a:noFill/>
          <a:ln cap="flat" cmpd="sng" w="12700">
            <a:solidFill>
              <a:schemeClr val="lt1"/>
            </a:solidFill>
            <a:prstDash val="solid"/>
            <a:round/>
            <a:headEnd len="sm" w="sm" type="none"/>
            <a:tailEnd len="sm" w="sm" type="none"/>
          </a:ln>
        </p:spPr>
      </p:cxnSp>
      <p:sp>
        <p:nvSpPr>
          <p:cNvPr id="303" name="Google Shape;303;p33"/>
          <p:cNvSpPr txBox="1"/>
          <p:nvPr/>
        </p:nvSpPr>
        <p:spPr>
          <a:xfrm>
            <a:off x="339305" y="75725"/>
            <a:ext cx="11513400" cy="9594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lang="en-US" sz="2800" cap="none">
                <a:solidFill>
                  <a:srgbClr val="FFC000"/>
                </a:solidFill>
                <a:latin typeface="Rockwell"/>
                <a:ea typeface="Rockwell"/>
                <a:cs typeface="Rockwell"/>
                <a:sym typeface="Rockwell"/>
              </a:rPr>
              <a:t>SPRINT </a:t>
            </a:r>
            <a:r>
              <a:rPr b="1" lang="en-US" sz="2800">
                <a:solidFill>
                  <a:srgbClr val="FFC000"/>
                </a:solidFill>
                <a:latin typeface="Rockwell"/>
                <a:ea typeface="Rockwell"/>
                <a:cs typeface="Rockwell"/>
                <a:sym typeface="Rockwell"/>
              </a:rPr>
              <a:t>7</a:t>
            </a:r>
            <a:r>
              <a:rPr b="1" lang="en-US" sz="2800" cap="none">
                <a:solidFill>
                  <a:srgbClr val="FFC000"/>
                </a:solidFill>
                <a:latin typeface="Rockwell"/>
                <a:ea typeface="Rockwell"/>
                <a:cs typeface="Rockwell"/>
                <a:sym typeface="Rockwell"/>
              </a:rPr>
              <a:t>:</a:t>
            </a:r>
            <a:br>
              <a:rPr lang="en-US" sz="2800" cap="none">
                <a:solidFill>
                  <a:schemeClr val="lt1"/>
                </a:solidFill>
                <a:latin typeface="Rockwell"/>
                <a:ea typeface="Rockwell"/>
                <a:cs typeface="Rockwell"/>
                <a:sym typeface="Rockwell"/>
              </a:rPr>
            </a:br>
            <a:r>
              <a:rPr lang="en-US" sz="2800" cap="none">
                <a:solidFill>
                  <a:schemeClr val="lt1"/>
                </a:solidFill>
                <a:latin typeface="Rockwell"/>
                <a:ea typeface="Rockwell"/>
                <a:cs typeface="Rockwell"/>
                <a:sym typeface="Rockwell"/>
              </a:rPr>
              <a:t>TEST CASES</a:t>
            </a:r>
            <a:endParaRPr/>
          </a:p>
        </p:txBody>
      </p:sp>
      <p:sp>
        <p:nvSpPr>
          <p:cNvPr id="304" name="Google Shape;304;p33"/>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05" name="Google Shape;305;p33"/>
          <p:cNvGraphicFramePr/>
          <p:nvPr/>
        </p:nvGraphicFramePr>
        <p:xfrm>
          <a:off x="902650" y="1352613"/>
          <a:ext cx="3000000" cy="3000000"/>
        </p:xfrm>
        <a:graphic>
          <a:graphicData uri="http://schemas.openxmlformats.org/drawingml/2006/table">
            <a:tbl>
              <a:tblPr>
                <a:noFill/>
                <a:tableStyleId>{159A7FC9-F581-4CFC-91BA-BE8838C34B08}</a:tableStyleId>
              </a:tblPr>
              <a:tblGrid>
                <a:gridCol w="1055800"/>
                <a:gridCol w="1041225"/>
                <a:gridCol w="2257500"/>
                <a:gridCol w="2485975"/>
                <a:gridCol w="798350"/>
                <a:gridCol w="2747850"/>
              </a:tblGrid>
              <a:tr h="723900">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User story ID</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TEST CASE ID</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TEST CASES</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EXPECTED RESULT </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PASS/FAIL</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TEST DATA</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r>
              <a:tr h="723900">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SRIW-109</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SRIW-119</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Reference previously searched company names</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User should be </a:t>
                      </a:r>
                      <a:r>
                        <a:rPr lang="en-US" sz="1200">
                          <a:latin typeface="Rockwell"/>
                          <a:ea typeface="Rockwell"/>
                          <a:cs typeface="Rockwell"/>
                          <a:sym typeface="Rockwell"/>
                        </a:rPr>
                        <a:t>able</a:t>
                      </a:r>
                      <a:r>
                        <a:rPr lang="en-US" sz="1200">
                          <a:latin typeface="Rockwell"/>
                          <a:ea typeface="Rockwell"/>
                          <a:cs typeface="Rockwell"/>
                          <a:sym typeface="Rockwell"/>
                        </a:rPr>
                        <a:t> see all his search history </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Once user on history page they can see the company they previously searched</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r>
              <a:tr h="371475">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SRIW-110</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SRIW-120</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Learn about latest news for the company searched</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User should be able to see news headlines </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Once user </a:t>
                      </a:r>
                      <a:r>
                        <a:rPr lang="en-US" sz="1200">
                          <a:latin typeface="Rockwell"/>
                          <a:ea typeface="Rockwell"/>
                          <a:cs typeface="Rockwell"/>
                          <a:sym typeface="Rockwell"/>
                        </a:rPr>
                        <a:t>searches for the company’s stock they can see the latest headlines for the searched company</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r>
              <a:tr h="371475">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SRIW-110</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SRIW-121</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Learn about latest news of the company searched</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User will be redirected to news article</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Once user clicks on the headlines below the search box they can see the latest </a:t>
                      </a:r>
                      <a:r>
                        <a:rPr lang="en-US" sz="1200">
                          <a:latin typeface="Rockwell"/>
                          <a:ea typeface="Rockwell"/>
                          <a:cs typeface="Rockwell"/>
                          <a:sym typeface="Rockwell"/>
                        </a:rPr>
                        <a:t>article</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r>
              <a:tr h="190500">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SRIW-111</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SRIW-122</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Latest calendar date for the historical data available</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User can now see the most recent calendar date for the </a:t>
                      </a:r>
                      <a:r>
                        <a:rPr lang="en-US" sz="1200">
                          <a:latin typeface="Rockwell"/>
                          <a:ea typeface="Rockwell"/>
                          <a:cs typeface="Rockwell"/>
                          <a:sym typeface="Rockwell"/>
                        </a:rPr>
                        <a:t>historical</a:t>
                      </a:r>
                      <a:r>
                        <a:rPr lang="en-US" sz="1200">
                          <a:latin typeface="Rockwell"/>
                          <a:ea typeface="Rockwell"/>
                          <a:cs typeface="Rockwell"/>
                          <a:sym typeface="Rockwell"/>
                        </a:rPr>
                        <a:t> data</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Pass</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Once user goes to historical data they can see the late date for when the data was updated</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nvSpPr>
        <p:spPr>
          <a:xfrm>
            <a:off x="165055" y="393225"/>
            <a:ext cx="11513400" cy="9594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lang="en-US" sz="2800" cap="none">
                <a:solidFill>
                  <a:srgbClr val="FFC000"/>
                </a:solidFill>
                <a:latin typeface="Rockwell"/>
                <a:ea typeface="Rockwell"/>
                <a:cs typeface="Rockwell"/>
                <a:sym typeface="Rockwell"/>
              </a:rPr>
              <a:t>S</a:t>
            </a:r>
            <a:r>
              <a:rPr b="1" lang="en-US" sz="2800">
                <a:solidFill>
                  <a:srgbClr val="FFC000"/>
                </a:solidFill>
                <a:latin typeface="Rockwell"/>
                <a:ea typeface="Rockwell"/>
                <a:cs typeface="Rockwell"/>
                <a:sym typeface="Rockwell"/>
              </a:rPr>
              <a:t>tories Completed</a:t>
            </a:r>
            <a:endParaRPr/>
          </a:p>
        </p:txBody>
      </p:sp>
      <p:graphicFrame>
        <p:nvGraphicFramePr>
          <p:cNvPr id="311" name="Google Shape;311;p34"/>
          <p:cNvGraphicFramePr/>
          <p:nvPr/>
        </p:nvGraphicFramePr>
        <p:xfrm>
          <a:off x="493625" y="1601538"/>
          <a:ext cx="3000000" cy="3000000"/>
        </p:xfrm>
        <a:graphic>
          <a:graphicData uri="http://schemas.openxmlformats.org/drawingml/2006/table">
            <a:tbl>
              <a:tblPr>
                <a:noFill/>
                <a:tableStyleId>{159A7FC9-F581-4CFC-91BA-BE8838C34B08}</a:tableStyleId>
              </a:tblPr>
              <a:tblGrid>
                <a:gridCol w="871575"/>
                <a:gridCol w="1362150"/>
                <a:gridCol w="2600650"/>
                <a:gridCol w="2661600"/>
                <a:gridCol w="3708775"/>
              </a:tblGrid>
              <a:tr h="733975">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USER STORY</a:t>
                      </a:r>
                      <a:r>
                        <a:rPr lang="en-US" sz="1200">
                          <a:latin typeface="Rockwell"/>
                          <a:ea typeface="Rockwell"/>
                          <a:cs typeface="Rockwell"/>
                          <a:sym typeface="Rockwell"/>
                        </a:rPr>
                        <a:t> ID</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AS A</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I WANT TO</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SO THAT</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Acceptance Criteria</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r>
              <a:tr h="1203675">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 109</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Long-term Investor</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Keep track of search history</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I can  refer back to companies i searched before</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Given that the investor is already on the page, he or she ones logged in they can they see the search history in the history tab on the Console/Home page</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r>
              <a:tr h="879425">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SRIW-110</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Inexperienced investor</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Learn about latest online news of the company</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I can</a:t>
                      </a:r>
                      <a:r>
                        <a:rPr lang="en-US" sz="1200">
                          <a:latin typeface="Rockwell"/>
                          <a:ea typeface="Rockwell"/>
                          <a:cs typeface="Rockwell"/>
                          <a:sym typeface="Rockwell"/>
                        </a:rPr>
                        <a:t> see latest news headlines </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Given that the user is already on the website, he or she will type the firm name into the search bar and click Submit. After submitting the companies name they can then see the recent headline article for the company they have searched.</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r>
              <a:tr h="879425">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SRIW-110</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Investment Advisor</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Learn about latest online news of the company</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User will be redirected to news article</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Given that the user is already on the page, he or she will type the firm name into the search field, which will display the company's historical trend in the historical data tab which will also show them the latest date for the updated data.</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ctrTitle"/>
          </p:nvPr>
        </p:nvSpPr>
        <p:spPr>
          <a:xfrm>
            <a:off x="2197100" y="1079500"/>
            <a:ext cx="7797900" cy="2138400"/>
          </a:xfrm>
          <a:prstGeom prst="rect">
            <a:avLst/>
          </a:prstGeom>
        </p:spPr>
        <p:txBody>
          <a:bodyPr anchorCtr="0" anchor="b" bIns="0" lIns="0" spcFirstLastPara="1" rIns="0" wrap="square" tIns="0">
            <a:normAutofit/>
          </a:bodyPr>
          <a:lstStyle/>
          <a:p>
            <a:pPr indent="0" lvl="0" marL="0" rtl="0" algn="l">
              <a:lnSpc>
                <a:spcPct val="115000"/>
              </a:lnSpc>
              <a:spcBef>
                <a:spcPts val="0"/>
              </a:spcBef>
              <a:spcAft>
                <a:spcPts val="0"/>
              </a:spcAft>
              <a:buClr>
                <a:schemeClr val="dk1"/>
              </a:buClr>
              <a:buSzPts val="1100"/>
              <a:buFont typeface="Arial"/>
              <a:buNone/>
            </a:pPr>
            <a:r>
              <a:rPr b="1" lang="en-US" sz="3600">
                <a:solidFill>
                  <a:srgbClr val="FFC000"/>
                </a:solidFill>
                <a:latin typeface="Maven Pro"/>
                <a:ea typeface="Maven Pro"/>
                <a:cs typeface="Maven Pro"/>
                <a:sym typeface="Maven Pro"/>
              </a:rPr>
              <a:t>METRICS </a:t>
            </a:r>
            <a:endParaRPr b="1" sz="3600">
              <a:solidFill>
                <a:srgbClr val="FFC000"/>
              </a:solidFill>
              <a:latin typeface="Maven Pro"/>
              <a:ea typeface="Maven Pro"/>
              <a:cs typeface="Maven Pro"/>
              <a:sym typeface="Maven Pro"/>
            </a:endParaRPr>
          </a:p>
          <a:p>
            <a:pPr indent="0" lvl="0" marL="0" rtl="0" algn="l">
              <a:lnSpc>
                <a:spcPct val="115000"/>
              </a:lnSpc>
              <a:spcBef>
                <a:spcPts val="0"/>
              </a:spcBef>
              <a:spcAft>
                <a:spcPts val="0"/>
              </a:spcAft>
              <a:buClr>
                <a:schemeClr val="dk1"/>
              </a:buClr>
              <a:buSzPts val="1100"/>
              <a:buFont typeface="Arial"/>
              <a:buNone/>
            </a:pPr>
            <a:r>
              <a:rPr b="1" lang="en-US" sz="1500">
                <a:solidFill>
                  <a:srgbClr val="FFC000"/>
                </a:solidFill>
                <a:latin typeface="Maven Pro"/>
                <a:ea typeface="Maven Pro"/>
                <a:cs typeface="Maven Pro"/>
                <a:sym typeface="Maven Pro"/>
              </a:rPr>
              <a:t>TEAM VELOCITY</a:t>
            </a:r>
            <a:endParaRPr b="1" sz="1500">
              <a:solidFill>
                <a:srgbClr val="FFC000"/>
              </a:solidFill>
              <a:latin typeface="Maven Pro"/>
              <a:ea typeface="Maven Pro"/>
              <a:cs typeface="Maven Pro"/>
              <a:sym typeface="Maven Pro"/>
            </a:endParaRPr>
          </a:p>
          <a:p>
            <a:pPr indent="0" lvl="0" marL="0" rtl="0" algn="l">
              <a:lnSpc>
                <a:spcPct val="115000"/>
              </a:lnSpc>
              <a:spcBef>
                <a:spcPts val="0"/>
              </a:spcBef>
              <a:spcAft>
                <a:spcPts val="0"/>
              </a:spcAft>
              <a:buClr>
                <a:schemeClr val="dk1"/>
              </a:buClr>
              <a:buSzPts val="1100"/>
              <a:buFont typeface="Arial"/>
              <a:buNone/>
            </a:pPr>
            <a:r>
              <a:rPr b="1" lang="en-US" sz="1500">
                <a:solidFill>
                  <a:srgbClr val="FFC000"/>
                </a:solidFill>
                <a:latin typeface="Maven Pro"/>
                <a:ea typeface="Maven Pro"/>
                <a:cs typeface="Maven Pro"/>
                <a:sym typeface="Maven Pro"/>
              </a:rPr>
              <a:t>BURNDOWN CHARTS</a:t>
            </a:r>
            <a:endParaRPr b="1" sz="1500">
              <a:solidFill>
                <a:srgbClr val="FFC000"/>
              </a:solidFill>
              <a:latin typeface="Maven Pro"/>
              <a:ea typeface="Maven Pro"/>
              <a:cs typeface="Maven Pro"/>
              <a:sym typeface="Maven Pro"/>
            </a:endParaRPr>
          </a:p>
          <a:p>
            <a:pPr indent="0" lvl="0" marL="0" rtl="0" algn="l">
              <a:lnSpc>
                <a:spcPct val="115000"/>
              </a:lnSpc>
              <a:spcBef>
                <a:spcPts val="0"/>
              </a:spcBef>
              <a:spcAft>
                <a:spcPts val="0"/>
              </a:spcAft>
              <a:buNone/>
            </a:pPr>
            <a:r>
              <a:rPr b="1" lang="en-US" sz="1500">
                <a:solidFill>
                  <a:srgbClr val="FFC000"/>
                </a:solidFill>
                <a:latin typeface="Maven Pro"/>
                <a:ea typeface="Maven Pro"/>
                <a:cs typeface="Maven Pro"/>
                <a:sym typeface="Maven Pro"/>
              </a:rPr>
              <a:t>COMMITTED/ COMPLETED RATIO</a:t>
            </a:r>
            <a:r>
              <a:rPr b="1" lang="en-US" sz="2100">
                <a:solidFill>
                  <a:srgbClr val="FFC000"/>
                </a:solidFill>
                <a:latin typeface="Maven Pro"/>
                <a:ea typeface="Maven Pro"/>
                <a:cs typeface="Maven Pro"/>
                <a:sym typeface="Maven Pro"/>
              </a:rPr>
              <a:t> </a:t>
            </a:r>
            <a:endParaRPr>
              <a:solidFill>
                <a:srgbClr val="FFC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20" name="Shape 320"/>
        <p:cNvGrpSpPr/>
        <p:nvPr/>
      </p:nvGrpSpPr>
      <p:grpSpPr>
        <a:xfrm>
          <a:off x="0" y="0"/>
          <a:ext cx="0" cy="0"/>
          <a:chOff x="0" y="0"/>
          <a:chExt cx="0" cy="0"/>
        </a:xfrm>
      </p:grpSpPr>
      <p:sp>
        <p:nvSpPr>
          <p:cNvPr id="321" name="Google Shape;321;p36"/>
          <p:cNvSpPr/>
          <p:nvPr/>
        </p:nvSpPr>
        <p:spPr>
          <a:xfrm>
            <a:off x="0" y="13"/>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2" name="Google Shape;322;p36"/>
          <p:cNvSpPr txBox="1"/>
          <p:nvPr/>
        </p:nvSpPr>
        <p:spPr>
          <a:xfrm>
            <a:off x="8904813" y="296849"/>
            <a:ext cx="3369000" cy="14322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lang="en-US" sz="2800" cap="none">
                <a:solidFill>
                  <a:srgbClr val="FFC000"/>
                </a:solidFill>
                <a:latin typeface="Rockwell"/>
                <a:ea typeface="Rockwell"/>
                <a:cs typeface="Rockwell"/>
                <a:sym typeface="Rockwell"/>
              </a:rPr>
              <a:t>SPRINT </a:t>
            </a:r>
            <a:r>
              <a:rPr b="1" lang="en-US" sz="2800">
                <a:solidFill>
                  <a:srgbClr val="FFC000"/>
                </a:solidFill>
                <a:latin typeface="Rockwell"/>
                <a:ea typeface="Rockwell"/>
                <a:cs typeface="Rockwell"/>
                <a:sym typeface="Rockwell"/>
              </a:rPr>
              <a:t>7</a:t>
            </a:r>
            <a:r>
              <a:rPr b="1" lang="en-US" sz="2800" cap="none">
                <a:solidFill>
                  <a:srgbClr val="FFC000"/>
                </a:solidFill>
                <a:latin typeface="Rockwell"/>
                <a:ea typeface="Rockwell"/>
                <a:cs typeface="Rockwell"/>
                <a:sym typeface="Rockwell"/>
              </a:rPr>
              <a:t>:</a:t>
            </a:r>
            <a:br>
              <a:rPr lang="en-US" sz="2800" cap="none">
                <a:solidFill>
                  <a:schemeClr val="lt1"/>
                </a:solidFill>
                <a:latin typeface="Rockwell"/>
                <a:ea typeface="Rockwell"/>
                <a:cs typeface="Rockwell"/>
                <a:sym typeface="Rockwell"/>
              </a:rPr>
            </a:br>
            <a:r>
              <a:rPr lang="en-US" sz="2800" cap="none">
                <a:solidFill>
                  <a:schemeClr val="lt1"/>
                </a:solidFill>
                <a:latin typeface="Rockwell"/>
                <a:ea typeface="Rockwell"/>
                <a:cs typeface="Rockwell"/>
                <a:sym typeface="Rockwell"/>
              </a:rPr>
              <a:t>TEAM </a:t>
            </a:r>
            <a:r>
              <a:rPr lang="en-US" sz="2800">
                <a:solidFill>
                  <a:schemeClr val="lt1"/>
                </a:solidFill>
                <a:latin typeface="Rockwell"/>
                <a:ea typeface="Rockwell"/>
                <a:cs typeface="Rockwell"/>
                <a:sym typeface="Rockwell"/>
              </a:rPr>
              <a:t>VELOCITY</a:t>
            </a:r>
            <a:endParaRPr/>
          </a:p>
        </p:txBody>
      </p:sp>
      <p:grpSp>
        <p:nvGrpSpPr>
          <p:cNvPr id="323" name="Google Shape;323;p36"/>
          <p:cNvGrpSpPr/>
          <p:nvPr/>
        </p:nvGrpSpPr>
        <p:grpSpPr>
          <a:xfrm>
            <a:off x="129198" y="145699"/>
            <a:ext cx="8775623" cy="6625945"/>
            <a:chOff x="204980" y="1442173"/>
            <a:chExt cx="11513544" cy="5091789"/>
          </a:xfrm>
        </p:grpSpPr>
        <p:pic>
          <p:nvPicPr>
            <p:cNvPr descr="An abstract genetic concept" id="324" name="Google Shape;324;p36"/>
            <p:cNvPicPr preferRelativeResize="0"/>
            <p:nvPr/>
          </p:nvPicPr>
          <p:blipFill rotWithShape="1">
            <a:blip r:embed="rId3">
              <a:alphaModFix/>
            </a:blip>
            <a:srcRect b="0" l="21186" r="21180" t="0"/>
            <a:stretch/>
          </p:blipFill>
          <p:spPr>
            <a:xfrm>
              <a:off x="204980" y="1442173"/>
              <a:ext cx="11513544" cy="5091789"/>
            </a:xfrm>
            <a:prstGeom prst="rect">
              <a:avLst/>
            </a:prstGeom>
            <a:noFill/>
            <a:ln>
              <a:noFill/>
            </a:ln>
          </p:spPr>
        </p:pic>
        <p:sp>
          <p:nvSpPr>
            <p:cNvPr id="325" name="Google Shape;325;p36"/>
            <p:cNvSpPr/>
            <p:nvPr/>
          </p:nvSpPr>
          <p:spPr>
            <a:xfrm>
              <a:off x="326764" y="1565663"/>
              <a:ext cx="11269800" cy="4844700"/>
            </a:xfrm>
            <a:prstGeom prst="rect">
              <a:avLst/>
            </a:prstGeom>
            <a:solidFill>
              <a:srgbClr val="DDEEF2"/>
            </a:solidFill>
            <a:ln cap="flat" cmpd="sng" w="10775">
              <a:solidFill>
                <a:srgbClr val="6361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200">
                <a:solidFill>
                  <a:schemeClr val="dk1"/>
                </a:solidFill>
                <a:latin typeface="Avenir"/>
                <a:ea typeface="Avenir"/>
                <a:cs typeface="Avenir"/>
                <a:sym typeface="Avenir"/>
              </a:endParaRPr>
            </a:p>
            <a:p>
              <a:pPr indent="-171450" lvl="0" marL="285750" marR="0" rtl="0" algn="ctr">
                <a:spcBef>
                  <a:spcPts val="0"/>
                </a:spcBef>
                <a:spcAft>
                  <a:spcPts val="0"/>
                </a:spcAft>
                <a:buClr>
                  <a:schemeClr val="lt1"/>
                </a:buClr>
                <a:buSzPts val="1800"/>
                <a:buFont typeface="Arial"/>
                <a:buNone/>
              </a:pPr>
              <a:r>
                <a:t/>
              </a:r>
              <a:endParaRPr b="1" sz="1800">
                <a:solidFill>
                  <a:schemeClr val="dk1"/>
                </a:solidFill>
                <a:latin typeface="Avenir"/>
                <a:ea typeface="Avenir"/>
                <a:cs typeface="Avenir"/>
                <a:sym typeface="Aveni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Avenir"/>
                <a:ea typeface="Avenir"/>
                <a:cs typeface="Avenir"/>
                <a:sym typeface="Avenir"/>
              </a:endParaRPr>
            </a:p>
          </p:txBody>
        </p:sp>
      </p:grpSp>
      <p:sp>
        <p:nvSpPr>
          <p:cNvPr id="326" name="Google Shape;326;p36"/>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pic>
        <p:nvPicPr>
          <p:cNvPr id="327" name="Google Shape;327;p36"/>
          <p:cNvPicPr preferRelativeResize="0"/>
          <p:nvPr/>
        </p:nvPicPr>
        <p:blipFill>
          <a:blip r:embed="rId4">
            <a:alphaModFix/>
          </a:blip>
          <a:stretch>
            <a:fillRect/>
          </a:stretch>
        </p:blipFill>
        <p:spPr>
          <a:xfrm>
            <a:off x="397450" y="1131725"/>
            <a:ext cx="8239125" cy="4362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1" name="Shape 331"/>
        <p:cNvGrpSpPr/>
        <p:nvPr/>
      </p:nvGrpSpPr>
      <p:grpSpPr>
        <a:xfrm>
          <a:off x="0" y="0"/>
          <a:ext cx="0" cy="0"/>
          <a:chOff x="0" y="0"/>
          <a:chExt cx="0" cy="0"/>
        </a:xfrm>
      </p:grpSpPr>
      <p:sp>
        <p:nvSpPr>
          <p:cNvPr id="332" name="Google Shape;332;p37"/>
          <p:cNvSpPr/>
          <p:nvPr/>
        </p:nvSpPr>
        <p:spPr>
          <a:xfrm>
            <a:off x="6630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333" name="Google Shape;333;p37"/>
          <p:cNvCxnSpPr/>
          <p:nvPr/>
        </p:nvCxnSpPr>
        <p:spPr>
          <a:xfrm>
            <a:off x="9438531" y="2310207"/>
            <a:ext cx="540000" cy="0"/>
          </a:xfrm>
          <a:prstGeom prst="straightConnector1">
            <a:avLst/>
          </a:prstGeom>
          <a:noFill/>
          <a:ln cap="flat" cmpd="sng" w="12700">
            <a:solidFill>
              <a:schemeClr val="lt1"/>
            </a:solidFill>
            <a:prstDash val="solid"/>
            <a:round/>
            <a:headEnd len="sm" w="sm" type="none"/>
            <a:tailEnd len="sm" w="sm" type="none"/>
          </a:ln>
        </p:spPr>
      </p:cxnSp>
      <p:sp>
        <p:nvSpPr>
          <p:cNvPr id="334" name="Google Shape;334;p37"/>
          <p:cNvSpPr txBox="1"/>
          <p:nvPr/>
        </p:nvSpPr>
        <p:spPr>
          <a:xfrm>
            <a:off x="3950800" y="311300"/>
            <a:ext cx="3369000" cy="955200"/>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lang="en-US" sz="2800" cap="none">
                <a:solidFill>
                  <a:srgbClr val="FFC000"/>
                </a:solidFill>
                <a:latin typeface="Rockwell"/>
                <a:ea typeface="Rockwell"/>
                <a:cs typeface="Rockwell"/>
                <a:sym typeface="Rockwell"/>
              </a:rPr>
              <a:t>SPRINT </a:t>
            </a:r>
            <a:r>
              <a:rPr b="1" lang="en-US" sz="2800">
                <a:solidFill>
                  <a:srgbClr val="FFC000"/>
                </a:solidFill>
                <a:latin typeface="Rockwell"/>
                <a:ea typeface="Rockwell"/>
                <a:cs typeface="Rockwell"/>
                <a:sym typeface="Rockwell"/>
              </a:rPr>
              <a:t>7</a:t>
            </a:r>
            <a:r>
              <a:rPr b="1" lang="en-US" sz="2800" cap="none">
                <a:solidFill>
                  <a:srgbClr val="FFC000"/>
                </a:solidFill>
                <a:latin typeface="Rockwell"/>
                <a:ea typeface="Rockwell"/>
                <a:cs typeface="Rockwell"/>
                <a:sym typeface="Rockwell"/>
              </a:rPr>
              <a:t>:</a:t>
            </a:r>
            <a:br>
              <a:rPr lang="en-US" sz="2800" cap="none">
                <a:solidFill>
                  <a:schemeClr val="lt1"/>
                </a:solidFill>
                <a:latin typeface="Rockwell"/>
                <a:ea typeface="Rockwell"/>
                <a:cs typeface="Rockwell"/>
                <a:sym typeface="Rockwell"/>
              </a:rPr>
            </a:br>
            <a:r>
              <a:rPr lang="en-US" sz="2800" cap="none">
                <a:solidFill>
                  <a:schemeClr val="lt1"/>
                </a:solidFill>
                <a:latin typeface="Rockwell"/>
                <a:ea typeface="Rockwell"/>
                <a:cs typeface="Rockwell"/>
                <a:sym typeface="Rockwell"/>
              </a:rPr>
              <a:t>BURNDOWN CHART</a:t>
            </a:r>
            <a:endParaRPr/>
          </a:p>
        </p:txBody>
      </p:sp>
      <p:sp>
        <p:nvSpPr>
          <p:cNvPr id="335" name="Google Shape;335;p37"/>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grpSp>
        <p:nvGrpSpPr>
          <p:cNvPr id="336" name="Google Shape;336;p37"/>
          <p:cNvGrpSpPr/>
          <p:nvPr/>
        </p:nvGrpSpPr>
        <p:grpSpPr>
          <a:xfrm>
            <a:off x="1252080" y="1555381"/>
            <a:ext cx="8917240" cy="4189524"/>
            <a:chOff x="204980" y="1442173"/>
            <a:chExt cx="11513544" cy="5091789"/>
          </a:xfrm>
        </p:grpSpPr>
        <p:pic>
          <p:nvPicPr>
            <p:cNvPr descr="An abstract genetic concept" id="337" name="Google Shape;337;p37"/>
            <p:cNvPicPr preferRelativeResize="0"/>
            <p:nvPr/>
          </p:nvPicPr>
          <p:blipFill rotWithShape="1">
            <a:blip r:embed="rId3">
              <a:alphaModFix/>
            </a:blip>
            <a:srcRect b="0" l="21186" r="21180" t="0"/>
            <a:stretch/>
          </p:blipFill>
          <p:spPr>
            <a:xfrm>
              <a:off x="204980" y="1442173"/>
              <a:ext cx="11513544" cy="5091789"/>
            </a:xfrm>
            <a:prstGeom prst="rect">
              <a:avLst/>
            </a:prstGeom>
            <a:noFill/>
            <a:ln>
              <a:noFill/>
            </a:ln>
          </p:spPr>
        </p:pic>
        <p:sp>
          <p:nvSpPr>
            <p:cNvPr id="338" name="Google Shape;338;p37"/>
            <p:cNvSpPr/>
            <p:nvPr/>
          </p:nvSpPr>
          <p:spPr>
            <a:xfrm>
              <a:off x="315418" y="1557191"/>
              <a:ext cx="11269800" cy="4844700"/>
            </a:xfrm>
            <a:prstGeom prst="rect">
              <a:avLst/>
            </a:prstGeom>
            <a:solidFill>
              <a:srgbClr val="DDEEF2"/>
            </a:solidFill>
            <a:ln cap="flat" cmpd="sng" w="10775">
              <a:solidFill>
                <a:srgbClr val="6361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200">
                <a:solidFill>
                  <a:schemeClr val="dk1"/>
                </a:solidFill>
                <a:latin typeface="Avenir"/>
                <a:ea typeface="Avenir"/>
                <a:cs typeface="Avenir"/>
                <a:sym typeface="Avenir"/>
              </a:endParaRPr>
            </a:p>
            <a:p>
              <a:pPr indent="-171450" lvl="0" marL="285750" marR="0" rtl="0" algn="ctr">
                <a:spcBef>
                  <a:spcPts val="0"/>
                </a:spcBef>
                <a:spcAft>
                  <a:spcPts val="0"/>
                </a:spcAft>
                <a:buClr>
                  <a:schemeClr val="lt1"/>
                </a:buClr>
                <a:buSzPts val="1800"/>
                <a:buFont typeface="Arial"/>
                <a:buNone/>
              </a:pPr>
              <a:r>
                <a:t/>
              </a:r>
              <a:endParaRPr b="1" sz="1800">
                <a:solidFill>
                  <a:schemeClr val="dk1"/>
                </a:solidFill>
                <a:latin typeface="Avenir"/>
                <a:ea typeface="Avenir"/>
                <a:cs typeface="Avenir"/>
                <a:sym typeface="Aveni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Avenir"/>
                <a:ea typeface="Avenir"/>
                <a:cs typeface="Avenir"/>
                <a:sym typeface="Avenir"/>
              </a:endParaRPr>
            </a:p>
          </p:txBody>
        </p:sp>
      </p:grpSp>
      <p:pic>
        <p:nvPicPr>
          <p:cNvPr id="339" name="Google Shape;339;p37"/>
          <p:cNvPicPr preferRelativeResize="0"/>
          <p:nvPr/>
        </p:nvPicPr>
        <p:blipFill>
          <a:blip r:embed="rId4">
            <a:alphaModFix/>
          </a:blip>
          <a:stretch>
            <a:fillRect/>
          </a:stretch>
        </p:blipFill>
        <p:spPr>
          <a:xfrm>
            <a:off x="1453300" y="1854675"/>
            <a:ext cx="8514799" cy="3590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3" name="Shape 343"/>
        <p:cNvGrpSpPr/>
        <p:nvPr/>
      </p:nvGrpSpPr>
      <p:grpSpPr>
        <a:xfrm>
          <a:off x="0" y="0"/>
          <a:ext cx="0" cy="0"/>
          <a:chOff x="0" y="0"/>
          <a:chExt cx="0" cy="0"/>
        </a:xfrm>
      </p:grpSpPr>
      <p:sp>
        <p:nvSpPr>
          <p:cNvPr id="344" name="Google Shape;344;p38"/>
          <p:cNvSpPr/>
          <p:nvPr/>
        </p:nvSpPr>
        <p:spPr>
          <a:xfrm>
            <a:off x="-77400" y="-8670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5" name="Google Shape;345;p38"/>
          <p:cNvSpPr txBox="1"/>
          <p:nvPr/>
        </p:nvSpPr>
        <p:spPr>
          <a:xfrm>
            <a:off x="8447975" y="334575"/>
            <a:ext cx="3369000" cy="1977000"/>
          </a:xfrm>
          <a:prstGeom prst="rect">
            <a:avLst/>
          </a:prstGeom>
          <a:noFill/>
          <a:ln>
            <a:noFill/>
          </a:ln>
        </p:spPr>
        <p:txBody>
          <a:bodyPr anchorCtr="0" anchor="b" bIns="0" lIns="0" spcFirstLastPara="1" rIns="0" wrap="square" tIns="0">
            <a:normAutofit lnSpcReduction="10000"/>
          </a:bodyPr>
          <a:lstStyle/>
          <a:p>
            <a:pPr indent="0" lvl="0" marL="0" marR="0" rtl="0" algn="ctr">
              <a:lnSpc>
                <a:spcPct val="100000"/>
              </a:lnSpc>
              <a:spcBef>
                <a:spcPts val="0"/>
              </a:spcBef>
              <a:spcAft>
                <a:spcPts val="0"/>
              </a:spcAft>
              <a:buClr>
                <a:srgbClr val="FFC000"/>
              </a:buClr>
              <a:buSzPts val="2800"/>
              <a:buFont typeface="Rockwell"/>
              <a:buNone/>
            </a:pPr>
            <a:r>
              <a:rPr b="1" lang="en-US" sz="4000" cap="none">
                <a:solidFill>
                  <a:srgbClr val="FFC000"/>
                </a:solidFill>
                <a:latin typeface="Rockwell"/>
                <a:ea typeface="Rockwell"/>
                <a:cs typeface="Rockwell"/>
                <a:sym typeface="Rockwell"/>
              </a:rPr>
              <a:t>SPRINT </a:t>
            </a:r>
            <a:r>
              <a:rPr b="1" lang="en-US" sz="4000">
                <a:solidFill>
                  <a:srgbClr val="FFC000"/>
                </a:solidFill>
                <a:latin typeface="Rockwell"/>
                <a:ea typeface="Rockwell"/>
                <a:cs typeface="Rockwell"/>
                <a:sym typeface="Rockwell"/>
              </a:rPr>
              <a:t>7</a:t>
            </a:r>
            <a:r>
              <a:rPr b="1" lang="en-US" sz="4000" cap="none">
                <a:solidFill>
                  <a:srgbClr val="FFC000"/>
                </a:solidFill>
                <a:latin typeface="Rockwell"/>
                <a:ea typeface="Rockwell"/>
                <a:cs typeface="Rockwell"/>
                <a:sym typeface="Rockwell"/>
              </a:rPr>
              <a:t>:</a:t>
            </a:r>
            <a:br>
              <a:rPr lang="en-US" sz="4000" cap="none">
                <a:solidFill>
                  <a:schemeClr val="lt1"/>
                </a:solidFill>
                <a:latin typeface="Rockwell"/>
                <a:ea typeface="Rockwell"/>
                <a:cs typeface="Rockwell"/>
                <a:sym typeface="Rockwell"/>
              </a:rPr>
            </a:br>
            <a:endParaRPr sz="4000">
              <a:solidFill>
                <a:schemeClr val="lt1"/>
              </a:solidFill>
              <a:latin typeface="Rockwell"/>
              <a:ea typeface="Rockwell"/>
              <a:cs typeface="Rockwell"/>
              <a:sym typeface="Rockwell"/>
            </a:endParaRPr>
          </a:p>
          <a:p>
            <a:pPr indent="0" lvl="0" marL="0" marR="0" rtl="0" algn="ctr">
              <a:lnSpc>
                <a:spcPct val="100000"/>
              </a:lnSpc>
              <a:spcBef>
                <a:spcPts val="0"/>
              </a:spcBef>
              <a:spcAft>
                <a:spcPts val="0"/>
              </a:spcAft>
              <a:buClr>
                <a:srgbClr val="FFC000"/>
              </a:buClr>
              <a:buSzPts val="2800"/>
              <a:buFont typeface="Rockwell"/>
              <a:buNone/>
            </a:pPr>
            <a:r>
              <a:rPr lang="en-US" sz="2800">
                <a:solidFill>
                  <a:schemeClr val="lt1"/>
                </a:solidFill>
                <a:latin typeface="Rockwell"/>
                <a:ea typeface="Rockwell"/>
                <a:cs typeface="Rockwell"/>
                <a:sym typeface="Rockwell"/>
              </a:rPr>
              <a:t>COMMITTED/</a:t>
            </a:r>
            <a:endParaRPr sz="2800">
              <a:solidFill>
                <a:schemeClr val="lt1"/>
              </a:solidFill>
              <a:latin typeface="Rockwell"/>
              <a:ea typeface="Rockwell"/>
              <a:cs typeface="Rockwell"/>
              <a:sym typeface="Rockwell"/>
            </a:endParaRPr>
          </a:p>
          <a:p>
            <a:pPr indent="0" lvl="0" marL="0" marR="0" rtl="0" algn="ctr">
              <a:lnSpc>
                <a:spcPct val="100000"/>
              </a:lnSpc>
              <a:spcBef>
                <a:spcPts val="0"/>
              </a:spcBef>
              <a:spcAft>
                <a:spcPts val="0"/>
              </a:spcAft>
              <a:buClr>
                <a:srgbClr val="FFC000"/>
              </a:buClr>
              <a:buSzPts val="2800"/>
              <a:buFont typeface="Rockwell"/>
              <a:buNone/>
            </a:pPr>
            <a:r>
              <a:rPr lang="en-US" sz="2800">
                <a:solidFill>
                  <a:schemeClr val="lt1"/>
                </a:solidFill>
                <a:latin typeface="Rockwell"/>
                <a:ea typeface="Rockwell"/>
                <a:cs typeface="Rockwell"/>
                <a:sym typeface="Rockwell"/>
              </a:rPr>
              <a:t>COMPLETED RATIO</a:t>
            </a:r>
            <a:endParaRPr sz="2800">
              <a:solidFill>
                <a:schemeClr val="lt1"/>
              </a:solidFill>
              <a:latin typeface="Rockwell"/>
              <a:ea typeface="Rockwell"/>
              <a:cs typeface="Rockwell"/>
              <a:sym typeface="Rockwell"/>
            </a:endParaRPr>
          </a:p>
        </p:txBody>
      </p:sp>
      <p:grpSp>
        <p:nvGrpSpPr>
          <p:cNvPr id="346" name="Google Shape;346;p38"/>
          <p:cNvGrpSpPr/>
          <p:nvPr/>
        </p:nvGrpSpPr>
        <p:grpSpPr>
          <a:xfrm>
            <a:off x="633867" y="2117322"/>
            <a:ext cx="6685915" cy="3618225"/>
            <a:chOff x="204980" y="1442173"/>
            <a:chExt cx="11513544" cy="5091789"/>
          </a:xfrm>
        </p:grpSpPr>
        <p:pic>
          <p:nvPicPr>
            <p:cNvPr descr="An abstract genetic concept" id="347" name="Google Shape;347;p38"/>
            <p:cNvPicPr preferRelativeResize="0"/>
            <p:nvPr/>
          </p:nvPicPr>
          <p:blipFill rotWithShape="1">
            <a:blip r:embed="rId3">
              <a:alphaModFix/>
            </a:blip>
            <a:srcRect b="0" l="21186" r="21180" t="0"/>
            <a:stretch/>
          </p:blipFill>
          <p:spPr>
            <a:xfrm>
              <a:off x="204980" y="1442173"/>
              <a:ext cx="11513544" cy="5091789"/>
            </a:xfrm>
            <a:prstGeom prst="rect">
              <a:avLst/>
            </a:prstGeom>
            <a:noFill/>
            <a:ln>
              <a:noFill/>
            </a:ln>
          </p:spPr>
        </p:pic>
        <p:sp>
          <p:nvSpPr>
            <p:cNvPr id="348" name="Google Shape;348;p38"/>
            <p:cNvSpPr/>
            <p:nvPr/>
          </p:nvSpPr>
          <p:spPr>
            <a:xfrm>
              <a:off x="326764" y="1565663"/>
              <a:ext cx="11269800" cy="4844700"/>
            </a:xfrm>
            <a:prstGeom prst="rect">
              <a:avLst/>
            </a:prstGeom>
            <a:solidFill>
              <a:srgbClr val="DDEEF2"/>
            </a:solidFill>
            <a:ln cap="flat" cmpd="sng" w="10775">
              <a:solidFill>
                <a:srgbClr val="6361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200">
                <a:solidFill>
                  <a:schemeClr val="dk1"/>
                </a:solidFill>
                <a:latin typeface="Avenir"/>
                <a:ea typeface="Avenir"/>
                <a:cs typeface="Avenir"/>
                <a:sym typeface="Avenir"/>
              </a:endParaRPr>
            </a:p>
            <a:p>
              <a:pPr indent="-171450" lvl="0" marL="285750" marR="0" rtl="0" algn="ctr">
                <a:spcBef>
                  <a:spcPts val="0"/>
                </a:spcBef>
                <a:spcAft>
                  <a:spcPts val="0"/>
                </a:spcAft>
                <a:buClr>
                  <a:schemeClr val="lt1"/>
                </a:buClr>
                <a:buSzPts val="1800"/>
                <a:buFont typeface="Arial"/>
                <a:buNone/>
              </a:pPr>
              <a:r>
                <a:t/>
              </a:r>
              <a:endParaRPr b="1" sz="1800">
                <a:solidFill>
                  <a:schemeClr val="dk1"/>
                </a:solidFill>
                <a:latin typeface="Avenir"/>
                <a:ea typeface="Avenir"/>
                <a:cs typeface="Avenir"/>
                <a:sym typeface="Aveni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Avenir"/>
                <a:ea typeface="Avenir"/>
                <a:cs typeface="Avenir"/>
                <a:sym typeface="Avenir"/>
              </a:endParaRPr>
            </a:p>
          </p:txBody>
        </p:sp>
      </p:grpSp>
      <p:sp>
        <p:nvSpPr>
          <p:cNvPr id="349" name="Google Shape;349;p38"/>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pic>
        <p:nvPicPr>
          <p:cNvPr id="350" name="Google Shape;350;p38"/>
          <p:cNvPicPr preferRelativeResize="0"/>
          <p:nvPr/>
        </p:nvPicPr>
        <p:blipFill>
          <a:blip r:embed="rId4">
            <a:alphaModFix/>
          </a:blip>
          <a:stretch>
            <a:fillRect/>
          </a:stretch>
        </p:blipFill>
        <p:spPr>
          <a:xfrm>
            <a:off x="1974137" y="2883150"/>
            <a:ext cx="4005375" cy="2086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259692" y="2773363"/>
            <a:ext cx="11643273" cy="655637"/>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RETROSPECTIVES</a:t>
            </a:r>
            <a:endParaRPr/>
          </a:p>
        </p:txBody>
      </p:sp>
      <p:sp>
        <p:nvSpPr>
          <p:cNvPr id="356" name="Google Shape;356;p39"/>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aphicFrame>
        <p:nvGraphicFramePr>
          <p:cNvPr id="361" name="Google Shape;361;p40"/>
          <p:cNvGraphicFramePr/>
          <p:nvPr/>
        </p:nvGraphicFramePr>
        <p:xfrm>
          <a:off x="681675" y="640138"/>
          <a:ext cx="3000000" cy="3000000"/>
        </p:xfrm>
        <a:graphic>
          <a:graphicData uri="http://schemas.openxmlformats.org/drawingml/2006/table">
            <a:tbl>
              <a:tblPr>
                <a:noFill/>
                <a:tableStyleId>{458CADB9-3608-40AA-BA5D-A9F1DEBDF534}</a:tableStyleId>
              </a:tblPr>
              <a:tblGrid>
                <a:gridCol w="2849650"/>
                <a:gridCol w="3498450"/>
                <a:gridCol w="2818050"/>
                <a:gridCol w="1402950"/>
              </a:tblGrid>
              <a:tr h="1050100">
                <a:tc>
                  <a:txBody>
                    <a:bodyPr/>
                    <a:lstStyle/>
                    <a:p>
                      <a:pPr indent="0" lvl="0" marL="0" rtl="0" algn="ctr">
                        <a:spcBef>
                          <a:spcPts val="0"/>
                        </a:spcBef>
                        <a:spcAft>
                          <a:spcPts val="0"/>
                        </a:spcAft>
                        <a:buNone/>
                      </a:pPr>
                      <a:r>
                        <a:rPr lang="en-US" sz="2100">
                          <a:solidFill>
                            <a:schemeClr val="lt1"/>
                          </a:solidFill>
                          <a:latin typeface="Rockwell"/>
                          <a:ea typeface="Rockwell"/>
                          <a:cs typeface="Rockwell"/>
                          <a:sym typeface="Rockwell"/>
                        </a:rPr>
                        <a:t>WHAT WENT WELL</a:t>
                      </a:r>
                      <a:endParaRPr sz="2100">
                        <a:solidFill>
                          <a:schemeClr val="lt1"/>
                        </a:solidFill>
                        <a:latin typeface="Rockwell"/>
                        <a:ea typeface="Rockwell"/>
                        <a:cs typeface="Rockwell"/>
                        <a:sym typeface="Rockwell"/>
                      </a:endParaRPr>
                    </a:p>
                  </a:txBody>
                  <a:tcPr marT="91425" marB="91425" marR="91425" marL="91425" anchor="ctr">
                    <a:solidFill>
                      <a:srgbClr val="FF9900"/>
                    </a:solidFill>
                  </a:tcPr>
                </a:tc>
                <a:tc>
                  <a:txBody>
                    <a:bodyPr/>
                    <a:lstStyle/>
                    <a:p>
                      <a:pPr indent="0" lvl="0" marL="0" rtl="0" algn="ctr">
                        <a:spcBef>
                          <a:spcPts val="0"/>
                        </a:spcBef>
                        <a:spcAft>
                          <a:spcPts val="0"/>
                        </a:spcAft>
                        <a:buNone/>
                      </a:pPr>
                      <a:r>
                        <a:rPr lang="en-US" sz="2100">
                          <a:solidFill>
                            <a:schemeClr val="lt1"/>
                          </a:solidFill>
                          <a:latin typeface="Rockwell"/>
                          <a:ea typeface="Rockwell"/>
                          <a:cs typeface="Rockwell"/>
                          <a:sym typeface="Rockwell"/>
                        </a:rPr>
                        <a:t>WHAT NEEDS IMPROVEMENT </a:t>
                      </a:r>
                      <a:endParaRPr sz="2100">
                        <a:solidFill>
                          <a:schemeClr val="lt1"/>
                        </a:solidFill>
                        <a:latin typeface="Rockwell"/>
                        <a:ea typeface="Rockwell"/>
                        <a:cs typeface="Rockwell"/>
                        <a:sym typeface="Rockwell"/>
                      </a:endParaRPr>
                    </a:p>
                  </a:txBody>
                  <a:tcPr marT="91425" marB="91425" marR="91425" marL="91425" anchor="ctr">
                    <a:solidFill>
                      <a:srgbClr val="FF9900"/>
                    </a:solidFill>
                  </a:tcPr>
                </a:tc>
                <a:tc>
                  <a:txBody>
                    <a:bodyPr/>
                    <a:lstStyle/>
                    <a:p>
                      <a:pPr indent="0" lvl="0" marL="0" rtl="0" algn="ctr">
                        <a:spcBef>
                          <a:spcPts val="0"/>
                        </a:spcBef>
                        <a:spcAft>
                          <a:spcPts val="0"/>
                        </a:spcAft>
                        <a:buNone/>
                      </a:pPr>
                      <a:r>
                        <a:rPr lang="en-US" sz="2100">
                          <a:solidFill>
                            <a:schemeClr val="lt1"/>
                          </a:solidFill>
                          <a:latin typeface="Rockwell"/>
                          <a:ea typeface="Rockwell"/>
                          <a:cs typeface="Rockwell"/>
                          <a:sym typeface="Rockwell"/>
                        </a:rPr>
                        <a:t>NEXT STEPS</a:t>
                      </a:r>
                      <a:endParaRPr sz="2100">
                        <a:solidFill>
                          <a:schemeClr val="lt1"/>
                        </a:solidFill>
                        <a:latin typeface="Rockwell"/>
                        <a:ea typeface="Rockwell"/>
                        <a:cs typeface="Rockwell"/>
                        <a:sym typeface="Rockwell"/>
                      </a:endParaRPr>
                    </a:p>
                  </a:txBody>
                  <a:tcPr marT="91425" marB="91425" marR="91425" marL="91425" anchor="ctr">
                    <a:solidFill>
                      <a:srgbClr val="FF9900"/>
                    </a:solidFill>
                  </a:tcPr>
                </a:tc>
                <a:tc>
                  <a:txBody>
                    <a:bodyPr/>
                    <a:lstStyle/>
                    <a:p>
                      <a:pPr indent="0" lvl="0" marL="0" rtl="0" algn="ctr">
                        <a:spcBef>
                          <a:spcPts val="0"/>
                        </a:spcBef>
                        <a:spcAft>
                          <a:spcPts val="0"/>
                        </a:spcAft>
                        <a:buNone/>
                      </a:pPr>
                      <a:r>
                        <a:rPr lang="en-US" sz="2100">
                          <a:solidFill>
                            <a:schemeClr val="lt1"/>
                          </a:solidFill>
                          <a:latin typeface="Rockwell"/>
                          <a:ea typeface="Rockwell"/>
                          <a:cs typeface="Rockwell"/>
                          <a:sym typeface="Rockwell"/>
                        </a:rPr>
                        <a:t>Votes</a:t>
                      </a:r>
                      <a:endParaRPr sz="2100">
                        <a:solidFill>
                          <a:schemeClr val="lt1"/>
                        </a:solidFill>
                        <a:latin typeface="Rockwell"/>
                        <a:ea typeface="Rockwell"/>
                        <a:cs typeface="Rockwell"/>
                        <a:sym typeface="Rockwell"/>
                      </a:endParaRPr>
                    </a:p>
                    <a:p>
                      <a:pPr indent="0" lvl="0" marL="0" rtl="0" algn="ctr">
                        <a:spcBef>
                          <a:spcPts val="0"/>
                        </a:spcBef>
                        <a:spcAft>
                          <a:spcPts val="0"/>
                        </a:spcAft>
                        <a:buNone/>
                      </a:pPr>
                      <a:r>
                        <a:rPr lang="en-US" sz="2100">
                          <a:solidFill>
                            <a:schemeClr val="lt1"/>
                          </a:solidFill>
                          <a:latin typeface="Rockwell"/>
                          <a:ea typeface="Rockwell"/>
                          <a:cs typeface="Rockwell"/>
                          <a:sym typeface="Rockwell"/>
                        </a:rPr>
                        <a:t>(OUT of 6)</a:t>
                      </a:r>
                      <a:endParaRPr sz="2100">
                        <a:solidFill>
                          <a:schemeClr val="lt1"/>
                        </a:solidFill>
                        <a:latin typeface="Rockwell"/>
                        <a:ea typeface="Rockwell"/>
                        <a:cs typeface="Rockwell"/>
                        <a:sym typeface="Rockwell"/>
                      </a:endParaRPr>
                    </a:p>
                  </a:txBody>
                  <a:tcPr marT="91425" marB="91425" marR="91425" marL="91425">
                    <a:solidFill>
                      <a:srgbClr val="FF9900"/>
                    </a:solidFill>
                  </a:tcPr>
                </a:tc>
              </a:tr>
              <a:tr h="908250">
                <a:tc>
                  <a:txBody>
                    <a:bodyPr/>
                    <a:lstStyle/>
                    <a:p>
                      <a:pPr indent="0" lvl="0" marL="0" rtl="0" algn="ctr">
                        <a:spcBef>
                          <a:spcPts val="0"/>
                        </a:spcBef>
                        <a:spcAft>
                          <a:spcPts val="0"/>
                        </a:spcAft>
                        <a:buClr>
                          <a:schemeClr val="dk1"/>
                        </a:buClr>
                        <a:buSzPts val="1100"/>
                        <a:buFont typeface="Arial"/>
                        <a:buNone/>
                      </a:pPr>
                      <a:r>
                        <a:rPr lang="en-US" sz="1700">
                          <a:solidFill>
                            <a:schemeClr val="lt1"/>
                          </a:solidFill>
                          <a:latin typeface="Rockwell"/>
                          <a:ea typeface="Rockwell"/>
                          <a:cs typeface="Rockwell"/>
                          <a:sym typeface="Rockwell"/>
                        </a:rPr>
                        <a:t>-</a:t>
                      </a:r>
                      <a:r>
                        <a:rPr lang="en-US" sz="1700">
                          <a:solidFill>
                            <a:schemeClr val="lt1"/>
                          </a:solidFill>
                          <a:latin typeface="Rockwell"/>
                          <a:ea typeface="Rockwell"/>
                          <a:cs typeface="Rockwell"/>
                          <a:sym typeface="Rockwell"/>
                        </a:rPr>
                        <a:t>Participation amongst the team has continued to improve, everyone knows each other’s strengths</a:t>
                      </a:r>
                      <a:endParaRPr sz="1700">
                        <a:solidFill>
                          <a:schemeClr val="lt1"/>
                        </a:solidFill>
                        <a:latin typeface="Rockwell"/>
                        <a:ea typeface="Rockwell"/>
                        <a:cs typeface="Rockwell"/>
                        <a:sym typeface="Rockwe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700">
                          <a:solidFill>
                            <a:schemeClr val="lt1"/>
                          </a:solidFill>
                          <a:latin typeface="Rockwell"/>
                          <a:ea typeface="Rockwell"/>
                          <a:cs typeface="Rockwell"/>
                          <a:sym typeface="Rockwell"/>
                        </a:rPr>
                        <a:t>- Using maybe a messaging tool like Slack to raise questions instead of waiting when we meet or e-mailing</a:t>
                      </a:r>
                      <a:endParaRPr sz="1700">
                        <a:solidFill>
                          <a:schemeClr val="lt1"/>
                        </a:solidFill>
                        <a:latin typeface="Rockwell"/>
                        <a:ea typeface="Rockwell"/>
                        <a:cs typeface="Rockwell"/>
                        <a:sym typeface="Rockwell"/>
                      </a:endParaRPr>
                    </a:p>
                    <a:p>
                      <a:pPr indent="0" lvl="0" marL="0" rtl="0" algn="ctr">
                        <a:spcBef>
                          <a:spcPts val="0"/>
                        </a:spcBef>
                        <a:spcAft>
                          <a:spcPts val="0"/>
                        </a:spcAft>
                        <a:buNone/>
                      </a:pPr>
                      <a:r>
                        <a:t/>
                      </a:r>
                      <a:endParaRPr sz="1700">
                        <a:solidFill>
                          <a:schemeClr val="lt1"/>
                        </a:solidFill>
                        <a:latin typeface="Rockwell"/>
                        <a:ea typeface="Rockwell"/>
                        <a:cs typeface="Rockwell"/>
                        <a:sym typeface="Rockwe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700">
                          <a:solidFill>
                            <a:schemeClr val="lt1"/>
                          </a:solidFill>
                          <a:latin typeface="Rockwell"/>
                          <a:ea typeface="Rockwell"/>
                          <a:cs typeface="Rockwell"/>
                          <a:sym typeface="Rockwell"/>
                        </a:rPr>
                        <a:t>-Migrating conversations from email to possibly a chat Project Management tool like Slack </a:t>
                      </a:r>
                      <a:endParaRPr sz="1700">
                        <a:solidFill>
                          <a:schemeClr val="lt1"/>
                        </a:solidFill>
                        <a:latin typeface="Rockwell"/>
                        <a:ea typeface="Rockwell"/>
                        <a:cs typeface="Rockwell"/>
                        <a:sym typeface="Rockwe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latin typeface="Rockwell"/>
                          <a:ea typeface="Rockwell"/>
                          <a:cs typeface="Rockwell"/>
                          <a:sym typeface="Rockwell"/>
                        </a:rPr>
                        <a:t>6</a:t>
                      </a:r>
                      <a:endParaRPr sz="1700">
                        <a:solidFill>
                          <a:schemeClr val="lt1"/>
                        </a:solidFill>
                        <a:latin typeface="Rockwell"/>
                        <a:ea typeface="Rockwell"/>
                        <a:cs typeface="Rockwell"/>
                        <a:sym typeface="Rockwell"/>
                      </a:endParaRPr>
                    </a:p>
                  </a:txBody>
                  <a:tcPr marT="91425" marB="91425" marR="91425" marL="91425" anchor="ctr"/>
                </a:tc>
              </a:tr>
              <a:tr h="1429275">
                <a:tc>
                  <a:txBody>
                    <a:bodyPr/>
                    <a:lstStyle/>
                    <a:p>
                      <a:pPr indent="0" lvl="0" marL="0" rtl="0" algn="ctr">
                        <a:spcBef>
                          <a:spcPts val="0"/>
                        </a:spcBef>
                        <a:spcAft>
                          <a:spcPts val="0"/>
                        </a:spcAft>
                        <a:buClr>
                          <a:schemeClr val="dk1"/>
                        </a:buClr>
                        <a:buSzPts val="1100"/>
                        <a:buFont typeface="Arial"/>
                        <a:buNone/>
                      </a:pPr>
                      <a:r>
                        <a:rPr lang="en-US" sz="1700">
                          <a:solidFill>
                            <a:schemeClr val="lt1"/>
                          </a:solidFill>
                          <a:latin typeface="Rockwell"/>
                          <a:ea typeface="Rockwell"/>
                          <a:cs typeface="Rockwell"/>
                          <a:sym typeface="Rockwell"/>
                        </a:rPr>
                        <a:t>-Team aligning on what is appropriate for MVP as of end of semester vs long term Product roadmap </a:t>
                      </a:r>
                      <a:endParaRPr sz="1700">
                        <a:solidFill>
                          <a:schemeClr val="lt1"/>
                        </a:solidFill>
                        <a:latin typeface="Rockwell"/>
                        <a:ea typeface="Rockwell"/>
                        <a:cs typeface="Rockwell"/>
                        <a:sym typeface="Rockwe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700">
                          <a:solidFill>
                            <a:schemeClr val="lt1"/>
                          </a:solidFill>
                          <a:latin typeface="Rockwell"/>
                          <a:ea typeface="Rockwell"/>
                          <a:cs typeface="Rockwell"/>
                          <a:sym typeface="Rockwell"/>
                        </a:rPr>
                        <a:t>- We need to find a better way to collaborate for backend work for AWS </a:t>
                      </a:r>
                      <a:endParaRPr sz="1700">
                        <a:solidFill>
                          <a:schemeClr val="lt1"/>
                        </a:solidFill>
                        <a:latin typeface="Rockwell"/>
                        <a:ea typeface="Rockwell"/>
                        <a:cs typeface="Rockwell"/>
                        <a:sym typeface="Rockwe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latin typeface="Rockwell"/>
                          <a:ea typeface="Rockwell"/>
                          <a:cs typeface="Rockwell"/>
                          <a:sym typeface="Rockwell"/>
                        </a:rPr>
                        <a:t>-Review </a:t>
                      </a:r>
                      <a:r>
                        <a:rPr lang="en-US" sz="1700">
                          <a:solidFill>
                            <a:schemeClr val="lt1"/>
                          </a:solidFill>
                          <a:latin typeface="Rockwell"/>
                          <a:ea typeface="Rockwell"/>
                          <a:cs typeface="Rockwell"/>
                          <a:sym typeface="Rockwell"/>
                        </a:rPr>
                        <a:t>individual</a:t>
                      </a:r>
                      <a:r>
                        <a:rPr lang="en-US" sz="1700">
                          <a:solidFill>
                            <a:schemeClr val="lt1"/>
                          </a:solidFill>
                          <a:latin typeface="Rockwell"/>
                          <a:ea typeface="Rockwell"/>
                          <a:cs typeface="Rockwell"/>
                          <a:sym typeface="Rockwell"/>
                        </a:rPr>
                        <a:t> tutorials for AWS Cloud training and meeting with team to share insights</a:t>
                      </a:r>
                      <a:endParaRPr sz="1700">
                        <a:solidFill>
                          <a:schemeClr val="lt1"/>
                        </a:solidFill>
                        <a:latin typeface="Rockwell"/>
                        <a:ea typeface="Rockwell"/>
                        <a:cs typeface="Rockwell"/>
                        <a:sym typeface="Rockwe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latin typeface="Rockwell"/>
                          <a:ea typeface="Rockwell"/>
                          <a:cs typeface="Rockwell"/>
                          <a:sym typeface="Rockwell"/>
                        </a:rPr>
                        <a:t>6</a:t>
                      </a:r>
                      <a:endParaRPr sz="1700">
                        <a:solidFill>
                          <a:schemeClr val="lt1"/>
                        </a:solidFill>
                        <a:latin typeface="Rockwell"/>
                        <a:ea typeface="Rockwell"/>
                        <a:cs typeface="Rockwell"/>
                        <a:sym typeface="Rockwell"/>
                      </a:endParaRPr>
                    </a:p>
                  </a:txBody>
                  <a:tcPr marT="91425" marB="91425" marR="91425" marL="91425" anchor="ctr"/>
                </a:tc>
              </a:tr>
              <a:tr h="1050100">
                <a:tc>
                  <a:txBody>
                    <a:bodyPr/>
                    <a:lstStyle/>
                    <a:p>
                      <a:pPr indent="0" lvl="0" marL="0" rtl="0" algn="ctr">
                        <a:spcBef>
                          <a:spcPts val="0"/>
                        </a:spcBef>
                        <a:spcAft>
                          <a:spcPts val="0"/>
                        </a:spcAft>
                        <a:buNone/>
                      </a:pPr>
                      <a:r>
                        <a:rPr lang="en-US" sz="1700">
                          <a:solidFill>
                            <a:schemeClr val="lt1"/>
                          </a:solidFill>
                          <a:latin typeface="Rockwell"/>
                          <a:ea typeface="Rockwell"/>
                          <a:cs typeface="Rockwell"/>
                          <a:sym typeface="Rockwell"/>
                        </a:rPr>
                        <a:t>- Continuous completion of tasks within the required timeline and identifying dependencies </a:t>
                      </a:r>
                      <a:endParaRPr sz="1700">
                        <a:solidFill>
                          <a:schemeClr val="lt1"/>
                        </a:solidFill>
                        <a:latin typeface="Rockwell"/>
                        <a:ea typeface="Rockwell"/>
                        <a:cs typeface="Rockwell"/>
                        <a:sym typeface="Rockwell"/>
                      </a:endParaRPr>
                    </a:p>
                  </a:txBody>
                  <a:tcPr marT="91425" marB="91425" marR="91425" marL="91425" anchor="ctr"/>
                </a:tc>
                <a:tc>
                  <a:txBody>
                    <a:bodyPr/>
                    <a:lstStyle/>
                    <a:p>
                      <a:pPr indent="0" lvl="0" marL="0" marR="0" rtl="0" algn="ctr">
                        <a:spcBef>
                          <a:spcPts val="0"/>
                        </a:spcBef>
                        <a:spcAft>
                          <a:spcPts val="0"/>
                        </a:spcAft>
                        <a:buNone/>
                      </a:pPr>
                      <a:r>
                        <a:rPr lang="en-US" sz="1700">
                          <a:solidFill>
                            <a:schemeClr val="lt1"/>
                          </a:solidFill>
                          <a:latin typeface="Rockwell"/>
                          <a:ea typeface="Rockwell"/>
                          <a:cs typeface="Rockwell"/>
                          <a:sym typeface="Rockwell"/>
                        </a:rPr>
                        <a:t>- Getting team members to understand each others code faster for quicker completion of stories &amp; tasks </a:t>
                      </a:r>
                      <a:endParaRPr sz="1700">
                        <a:solidFill>
                          <a:schemeClr val="lt1"/>
                        </a:solidFill>
                        <a:latin typeface="Rockwell"/>
                        <a:ea typeface="Rockwell"/>
                        <a:cs typeface="Rockwell"/>
                        <a:sym typeface="Rockwe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latin typeface="Rockwell"/>
                          <a:ea typeface="Rockwell"/>
                          <a:cs typeface="Rockwell"/>
                          <a:sym typeface="Rockwell"/>
                        </a:rPr>
                        <a:t>- </a:t>
                      </a:r>
                      <a:r>
                        <a:rPr lang="en-US" sz="1700">
                          <a:solidFill>
                            <a:schemeClr val="lt1"/>
                          </a:solidFill>
                          <a:latin typeface="Rockwell"/>
                          <a:ea typeface="Rockwell"/>
                          <a:cs typeface="Rockwell"/>
                          <a:sym typeface="Rockwell"/>
                        </a:rPr>
                        <a:t>Setting up one </a:t>
                      </a:r>
                      <a:r>
                        <a:rPr lang="en-US" sz="1700">
                          <a:solidFill>
                            <a:schemeClr val="lt1"/>
                          </a:solidFill>
                          <a:latin typeface="Rockwell"/>
                          <a:ea typeface="Rockwell"/>
                          <a:cs typeface="Rockwell"/>
                          <a:sym typeface="Rockwell"/>
                        </a:rPr>
                        <a:t>separate</a:t>
                      </a:r>
                      <a:r>
                        <a:rPr lang="en-US" sz="1700">
                          <a:solidFill>
                            <a:schemeClr val="lt1"/>
                          </a:solidFill>
                          <a:latin typeface="Rockwell"/>
                          <a:ea typeface="Rockwell"/>
                          <a:cs typeface="Rockwell"/>
                          <a:sym typeface="Rockwell"/>
                        </a:rPr>
                        <a:t> meeting strictly for walking team through individual code </a:t>
                      </a:r>
                      <a:endParaRPr sz="1700">
                        <a:solidFill>
                          <a:schemeClr val="lt1"/>
                        </a:solidFill>
                        <a:latin typeface="Rockwell"/>
                        <a:ea typeface="Rockwell"/>
                        <a:cs typeface="Rockwell"/>
                        <a:sym typeface="Rockwe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latin typeface="Rockwell"/>
                          <a:ea typeface="Rockwell"/>
                          <a:cs typeface="Rockwell"/>
                          <a:sym typeface="Rockwell"/>
                        </a:rPr>
                        <a:t>6</a:t>
                      </a:r>
                      <a:endParaRPr sz="1700">
                        <a:solidFill>
                          <a:schemeClr val="lt1"/>
                        </a:solidFill>
                        <a:latin typeface="Rockwell"/>
                        <a:ea typeface="Rockwell"/>
                        <a:cs typeface="Rockwell"/>
                        <a:sym typeface="Rockwell"/>
                      </a:endParaRPr>
                    </a:p>
                  </a:txBody>
                  <a:tcPr marT="91425" marB="91425" marR="91425" marL="91425"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1"/>
          <p:cNvSpPr txBox="1"/>
          <p:nvPr/>
        </p:nvSpPr>
        <p:spPr>
          <a:xfrm>
            <a:off x="165055" y="393225"/>
            <a:ext cx="11513400" cy="9594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chemeClr val="dk1"/>
              </a:buClr>
              <a:buSzPts val="1100"/>
              <a:buFont typeface="Arial"/>
              <a:buNone/>
            </a:pPr>
            <a:r>
              <a:rPr b="1" lang="en-US" sz="4000">
                <a:solidFill>
                  <a:srgbClr val="FFC000"/>
                </a:solidFill>
                <a:latin typeface="Rockwell"/>
                <a:ea typeface="Rockwell"/>
                <a:cs typeface="Rockwell"/>
                <a:sym typeface="Rockwell"/>
              </a:rPr>
              <a:t>SPRINT 8 FUTURE WORK</a:t>
            </a:r>
            <a:endParaRPr/>
          </a:p>
        </p:txBody>
      </p:sp>
      <p:graphicFrame>
        <p:nvGraphicFramePr>
          <p:cNvPr id="367" name="Google Shape;367;p41"/>
          <p:cNvGraphicFramePr/>
          <p:nvPr/>
        </p:nvGraphicFramePr>
        <p:xfrm>
          <a:off x="493625" y="1601538"/>
          <a:ext cx="3000000" cy="3000000"/>
        </p:xfrm>
        <a:graphic>
          <a:graphicData uri="http://schemas.openxmlformats.org/drawingml/2006/table">
            <a:tbl>
              <a:tblPr>
                <a:noFill/>
                <a:tableStyleId>{159A7FC9-F581-4CFC-91BA-BE8838C34B08}</a:tableStyleId>
              </a:tblPr>
              <a:tblGrid>
                <a:gridCol w="808675"/>
                <a:gridCol w="6303550"/>
                <a:gridCol w="884650"/>
                <a:gridCol w="960550"/>
                <a:gridCol w="1311475"/>
                <a:gridCol w="935850"/>
              </a:tblGrid>
              <a:tr h="733975">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ID</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Description</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Priority</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Points</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Status</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Sprint</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9900"/>
                    </a:solidFill>
                  </a:tcPr>
                </a:tc>
              </a:tr>
              <a:tr h="826450">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 112</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None/>
                      </a:pPr>
                      <a:r>
                        <a:rPr lang="en-US" sz="1200">
                          <a:latin typeface="Rockwell"/>
                          <a:ea typeface="Rockwell"/>
                          <a:cs typeface="Rockwell"/>
                          <a:sym typeface="Rockwell"/>
                        </a:rPr>
                        <a:t>As a new investor, Donna want to create a </a:t>
                      </a:r>
                      <a:r>
                        <a:rPr lang="en-US" sz="1200">
                          <a:latin typeface="Rockwell"/>
                          <a:ea typeface="Rockwell"/>
                          <a:cs typeface="Rockwell"/>
                          <a:sym typeface="Rockwell"/>
                        </a:rPr>
                        <a:t>wishlist</a:t>
                      </a:r>
                      <a:r>
                        <a:rPr lang="en-US" sz="1200">
                          <a:latin typeface="Rockwell"/>
                          <a:ea typeface="Rockwell"/>
                          <a:cs typeface="Rockwell"/>
                          <a:sym typeface="Rockwell"/>
                        </a:rPr>
                        <a:t> for the stocks shes is willing to invest in.</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Medium</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TO DO</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Sprint 8</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r>
              <a:tr h="879425">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SRIW-113</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As a long term investor doing research, Carlos wants to filter for only data in the date range he's  specifices</a:t>
                      </a:r>
                      <a:endParaRPr sz="1200">
                        <a:latin typeface="Rockwell"/>
                        <a:ea typeface="Rockwell"/>
                        <a:cs typeface="Rockwell"/>
                        <a:sym typeface="Rockwell"/>
                      </a:endParaRPr>
                    </a:p>
                    <a:p>
                      <a:pPr indent="0" lvl="0" marL="0" rtl="0" algn="l">
                        <a:lnSpc>
                          <a:spcPct val="115000"/>
                        </a:lnSpc>
                        <a:spcBef>
                          <a:spcPts val="0"/>
                        </a:spcBef>
                        <a:spcAft>
                          <a:spcPts val="0"/>
                        </a:spcAft>
                        <a:buNone/>
                      </a:pPr>
                      <a:r>
                        <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High</a:t>
                      </a:r>
                      <a:endParaRPr sz="1200">
                        <a:solidFill>
                          <a:schemeClr val="dk1"/>
                        </a:solidFill>
                        <a:latin typeface="Rockwell"/>
                        <a:ea typeface="Rockwell"/>
                        <a:cs typeface="Rockwell"/>
                        <a:sym typeface="Rockwell"/>
                      </a:endParaRPr>
                    </a:p>
                    <a:p>
                      <a:pPr indent="0" lvl="0" marL="0" rtl="0" algn="ctr">
                        <a:spcBef>
                          <a:spcPts val="0"/>
                        </a:spcBef>
                        <a:spcAft>
                          <a:spcPts val="0"/>
                        </a:spcAft>
                        <a:buNone/>
                      </a:pPr>
                      <a:r>
                        <a:t/>
                      </a:r>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None/>
                      </a:pPr>
                      <a:r>
                        <a:rPr lang="en-US" sz="1200">
                          <a:latin typeface="Rockwell"/>
                          <a:ea typeface="Rockwell"/>
                          <a:cs typeface="Rockwell"/>
                          <a:sym typeface="Rockwell"/>
                        </a:rPr>
                        <a:t>5</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TO DO</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p>
                      <a:pPr indent="0" lvl="0" marL="0" rtl="0" algn="ctr">
                        <a:lnSpc>
                          <a:spcPct val="115000"/>
                        </a:lnSpc>
                        <a:spcBef>
                          <a:spcPts val="0"/>
                        </a:spcBef>
                        <a:spcAft>
                          <a:spcPts val="0"/>
                        </a:spcAft>
                        <a:buNone/>
                      </a:pPr>
                      <a:r>
                        <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EEAF6"/>
                    </a:solidFill>
                  </a:tcPr>
                </a:tc>
              </a:tr>
              <a:tr h="879425">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SRIW-114</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As a end user I want to share my SRI investment portfolio wishlist with another user</a:t>
                      </a:r>
                      <a:endParaRPr sz="1200">
                        <a:solidFill>
                          <a:schemeClr val="dk1"/>
                        </a:solidFill>
                        <a:latin typeface="Rockwell"/>
                        <a:ea typeface="Rockwell"/>
                        <a:cs typeface="Rockwell"/>
                        <a:sym typeface="Rockwell"/>
                      </a:endParaRPr>
                    </a:p>
                    <a:p>
                      <a:pPr indent="0" lvl="0" marL="0" rtl="0" algn="ctr">
                        <a:lnSpc>
                          <a:spcPct val="115000"/>
                        </a:lnSpc>
                        <a:spcBef>
                          <a:spcPts val="0"/>
                        </a:spcBef>
                        <a:spcAft>
                          <a:spcPts val="0"/>
                        </a:spcAft>
                        <a:buNone/>
                      </a:pPr>
                      <a:r>
                        <a:t/>
                      </a:r>
                      <a:endParaRPr sz="1200">
                        <a:solidFill>
                          <a:schemeClr val="dk1"/>
                        </a:solidFill>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Medium</a:t>
                      </a:r>
                      <a:endParaRPr sz="1200">
                        <a:solidFill>
                          <a:schemeClr val="dk1"/>
                        </a:solidFill>
                        <a:latin typeface="Rockwell"/>
                        <a:ea typeface="Rockwell"/>
                        <a:cs typeface="Rockwell"/>
                        <a:sym typeface="Rockwell"/>
                      </a:endParaRPr>
                    </a:p>
                    <a:p>
                      <a:pPr indent="0" lvl="0" marL="0" rtl="0" algn="ctr">
                        <a:spcBef>
                          <a:spcPts val="0"/>
                        </a:spcBef>
                        <a:spcAft>
                          <a:spcPts val="0"/>
                        </a:spcAft>
                        <a:buNone/>
                      </a:pPr>
                      <a:r>
                        <a:t/>
                      </a:r>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latin typeface="Rockwell"/>
                          <a:ea typeface="Rockwell"/>
                          <a:cs typeface="Rockwell"/>
                          <a:sym typeface="Rockwell"/>
                        </a:rPr>
                        <a:t>3</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TO DO</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US" sz="1200">
                          <a:solidFill>
                            <a:schemeClr val="dk1"/>
                          </a:solidFill>
                          <a:latin typeface="Rockwell"/>
                          <a:ea typeface="Rockwell"/>
                          <a:cs typeface="Rockwell"/>
                          <a:sym typeface="Rockwell"/>
                        </a:rPr>
                        <a:t>Sprint 8</a:t>
                      </a:r>
                      <a:endParaRPr sz="1200">
                        <a:solidFill>
                          <a:schemeClr val="dk1"/>
                        </a:solidFill>
                        <a:latin typeface="Rockwell"/>
                        <a:ea typeface="Rockwell"/>
                        <a:cs typeface="Rockwell"/>
                        <a:sym typeface="Rockwell"/>
                      </a:endParaRPr>
                    </a:p>
                    <a:p>
                      <a:pPr indent="0" lvl="0" marL="0" rtl="0" algn="ctr">
                        <a:lnSpc>
                          <a:spcPct val="115000"/>
                        </a:lnSpc>
                        <a:spcBef>
                          <a:spcPts val="0"/>
                        </a:spcBef>
                        <a:spcAft>
                          <a:spcPts val="0"/>
                        </a:spcAft>
                        <a:buNone/>
                      </a:pPr>
                      <a:r>
                        <a:t/>
                      </a:r>
                      <a:endParaRPr sz="1200">
                        <a:latin typeface="Rockwell"/>
                        <a:ea typeface="Rockwell"/>
                        <a:cs typeface="Rockwell"/>
                        <a:sym typeface="Rockwell"/>
                      </a:endParaRPr>
                    </a:p>
                  </a:txBody>
                  <a:tcPr marT="91425" marB="91425"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8D8D8"/>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p:nvPr/>
        </p:nvSpPr>
        <p:spPr>
          <a:xfrm>
            <a:off x="0" y="269063"/>
            <a:ext cx="12192000" cy="822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400"/>
              <a:buFont typeface="Arial"/>
              <a:buNone/>
            </a:pPr>
            <a:r>
              <a:rPr b="1" i="0" lang="en-US" sz="4400" u="none" cap="none" strike="noStrike">
                <a:solidFill>
                  <a:srgbClr val="FFC000"/>
                </a:solidFill>
                <a:latin typeface="Rockwell"/>
                <a:ea typeface="Rockwell"/>
                <a:cs typeface="Rockwell"/>
                <a:sym typeface="Rockwell"/>
              </a:rPr>
              <a:t>Team Members</a:t>
            </a:r>
            <a:endParaRPr/>
          </a:p>
        </p:txBody>
      </p:sp>
      <p:pic>
        <p:nvPicPr>
          <p:cNvPr id="132" name="Google Shape;132;p15"/>
          <p:cNvPicPr preferRelativeResize="0"/>
          <p:nvPr/>
        </p:nvPicPr>
        <p:blipFill rotWithShape="1">
          <a:blip r:embed="rId3">
            <a:alphaModFix/>
          </a:blip>
          <a:srcRect b="0" l="0" r="0" t="0"/>
          <a:stretch/>
        </p:blipFill>
        <p:spPr>
          <a:xfrm>
            <a:off x="325341" y="1858559"/>
            <a:ext cx="1420800" cy="14646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133" name="Google Shape;133;p15"/>
          <p:cNvPicPr preferRelativeResize="0"/>
          <p:nvPr/>
        </p:nvPicPr>
        <p:blipFill rotWithShape="1">
          <a:blip r:embed="rId4">
            <a:alphaModFix/>
          </a:blip>
          <a:srcRect b="57294" l="36871" r="22268" t="4179"/>
          <a:stretch/>
        </p:blipFill>
        <p:spPr>
          <a:xfrm>
            <a:off x="2161449" y="1906329"/>
            <a:ext cx="1420800" cy="14592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134" name="Google Shape;134;p15"/>
          <p:cNvPicPr preferRelativeResize="0"/>
          <p:nvPr/>
        </p:nvPicPr>
        <p:blipFill rotWithShape="1">
          <a:blip r:embed="rId5">
            <a:alphaModFix/>
          </a:blip>
          <a:srcRect b="70750" l="28769" r="26825" t="1027"/>
          <a:stretch/>
        </p:blipFill>
        <p:spPr>
          <a:xfrm>
            <a:off x="4071249" y="1738727"/>
            <a:ext cx="1554300" cy="16632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135" name="Google Shape;135;p15"/>
          <p:cNvPicPr preferRelativeResize="0"/>
          <p:nvPr/>
        </p:nvPicPr>
        <p:blipFill rotWithShape="1">
          <a:blip r:embed="rId6">
            <a:alphaModFix/>
          </a:blip>
          <a:srcRect b="50854" l="21580" r="23645" t="3937"/>
          <a:stretch/>
        </p:blipFill>
        <p:spPr>
          <a:xfrm>
            <a:off x="8082654" y="1700075"/>
            <a:ext cx="1419300" cy="16263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36" name="Google Shape;136;p15"/>
          <p:cNvSpPr/>
          <p:nvPr/>
        </p:nvSpPr>
        <p:spPr>
          <a:xfrm>
            <a:off x="34725" y="3444500"/>
            <a:ext cx="2060400" cy="8223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Jephthe</a:t>
            </a:r>
            <a:r>
              <a:rPr b="1" lang="en-US" sz="2000">
                <a:solidFill>
                  <a:srgbClr val="B5B5A2"/>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Louis-Jacques</a:t>
            </a:r>
            <a:endParaRPr/>
          </a:p>
        </p:txBody>
      </p:sp>
      <p:sp>
        <p:nvSpPr>
          <p:cNvPr id="137" name="Google Shape;137;p15"/>
          <p:cNvSpPr/>
          <p:nvPr/>
        </p:nvSpPr>
        <p:spPr>
          <a:xfrm>
            <a:off x="207175" y="4251950"/>
            <a:ext cx="18879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lang="en-US" sz="1800">
                <a:solidFill>
                  <a:srgbClr val="D9C4B1"/>
                </a:solidFill>
                <a:latin typeface="Avenir"/>
                <a:ea typeface="Avenir"/>
                <a:cs typeface="Avenir"/>
                <a:sym typeface="Avenir"/>
              </a:rPr>
              <a:t>Scrum Master</a:t>
            </a:r>
            <a:endParaRPr/>
          </a:p>
        </p:txBody>
      </p:sp>
      <p:sp>
        <p:nvSpPr>
          <p:cNvPr id="138" name="Google Shape;138;p15"/>
          <p:cNvSpPr/>
          <p:nvPr/>
        </p:nvSpPr>
        <p:spPr>
          <a:xfrm>
            <a:off x="2213949" y="3474375"/>
            <a:ext cx="1315800" cy="365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Harshal Patil</a:t>
            </a:r>
            <a:endParaRPr/>
          </a:p>
        </p:txBody>
      </p:sp>
      <p:sp>
        <p:nvSpPr>
          <p:cNvPr id="139" name="Google Shape;139;p15"/>
          <p:cNvSpPr/>
          <p:nvPr/>
        </p:nvSpPr>
        <p:spPr>
          <a:xfrm>
            <a:off x="2219654" y="4246316"/>
            <a:ext cx="17247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Developer</a:t>
            </a:r>
            <a:endParaRPr/>
          </a:p>
        </p:txBody>
      </p:sp>
      <p:sp>
        <p:nvSpPr>
          <p:cNvPr id="140" name="Google Shape;140;p15"/>
          <p:cNvSpPr/>
          <p:nvPr/>
        </p:nvSpPr>
        <p:spPr>
          <a:xfrm>
            <a:off x="3992650" y="3474375"/>
            <a:ext cx="1711500" cy="3657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Samarth Yadav</a:t>
            </a:r>
            <a:endParaRPr/>
          </a:p>
        </p:txBody>
      </p:sp>
      <p:sp>
        <p:nvSpPr>
          <p:cNvPr id="141" name="Google Shape;141;p15"/>
          <p:cNvSpPr/>
          <p:nvPr/>
        </p:nvSpPr>
        <p:spPr>
          <a:xfrm>
            <a:off x="7960375" y="4246325"/>
            <a:ext cx="18879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Cloud</a:t>
            </a:r>
            <a:r>
              <a:rPr b="0" i="0" lang="en-US" sz="1800" u="none" cap="none" strike="noStrike">
                <a:solidFill>
                  <a:srgbClr val="31394D"/>
                </a:solidFill>
                <a:latin typeface="Avenir"/>
                <a:ea typeface="Avenir"/>
                <a:cs typeface="Avenir"/>
                <a:sym typeface="Avenir"/>
              </a:rPr>
              <a:t> </a:t>
            </a:r>
            <a:r>
              <a:rPr b="0" i="0" lang="en-US" sz="1800" u="none" cap="none" strike="noStrike">
                <a:solidFill>
                  <a:srgbClr val="D9C4B1"/>
                </a:solidFill>
                <a:latin typeface="Avenir"/>
                <a:ea typeface="Avenir"/>
                <a:cs typeface="Avenir"/>
                <a:sym typeface="Avenir"/>
              </a:rPr>
              <a:t>Engineer</a:t>
            </a:r>
            <a:endParaRPr/>
          </a:p>
        </p:txBody>
      </p:sp>
      <p:sp>
        <p:nvSpPr>
          <p:cNvPr id="142" name="Google Shape;142;p15"/>
          <p:cNvSpPr/>
          <p:nvPr/>
        </p:nvSpPr>
        <p:spPr>
          <a:xfrm>
            <a:off x="9685325" y="3401925"/>
            <a:ext cx="1988700" cy="7491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000"/>
              <a:buFont typeface="Arial"/>
              <a:buNone/>
            </a:pPr>
            <a:r>
              <a:rPr b="1" i="0" lang="en-US" sz="2000" u="none" cap="none" strike="noStrike">
                <a:solidFill>
                  <a:srgbClr val="B5B5A2"/>
                </a:solidFill>
                <a:latin typeface="Avenir"/>
                <a:ea typeface="Avenir"/>
                <a:cs typeface="Avenir"/>
                <a:sym typeface="Avenir"/>
              </a:rPr>
              <a:t>Naga</a:t>
            </a:r>
            <a:r>
              <a:rPr b="1" i="0" lang="en-US" sz="2000" u="none" cap="none" strike="noStrike">
                <a:solidFill>
                  <a:srgbClr val="31394D"/>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Sai</a:t>
            </a:r>
            <a:r>
              <a:rPr b="1" i="0" lang="en-US" sz="2000" u="none" cap="none" strike="noStrike">
                <a:solidFill>
                  <a:srgbClr val="31394D"/>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Kiran</a:t>
            </a:r>
            <a:r>
              <a:rPr b="1" lang="en-US" sz="2000">
                <a:solidFill>
                  <a:srgbClr val="31394D"/>
                </a:solidFill>
                <a:latin typeface="Avenir"/>
                <a:ea typeface="Avenir"/>
                <a:cs typeface="Avenir"/>
                <a:sym typeface="Avenir"/>
              </a:rPr>
              <a:t> </a:t>
            </a:r>
            <a:r>
              <a:rPr b="1" i="0" lang="en-US" sz="2000" u="none" cap="none" strike="noStrike">
                <a:solidFill>
                  <a:srgbClr val="B5B5A2"/>
                </a:solidFill>
                <a:latin typeface="Avenir"/>
                <a:ea typeface="Avenir"/>
                <a:cs typeface="Avenir"/>
                <a:sym typeface="Avenir"/>
              </a:rPr>
              <a:t>Nimmakayala</a:t>
            </a:r>
            <a:endParaRPr/>
          </a:p>
        </p:txBody>
      </p:sp>
      <p:sp>
        <p:nvSpPr>
          <p:cNvPr id="143" name="Google Shape;143;p15"/>
          <p:cNvSpPr/>
          <p:nvPr/>
        </p:nvSpPr>
        <p:spPr>
          <a:xfrm>
            <a:off x="10264741" y="4268104"/>
            <a:ext cx="1711500" cy="63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800"/>
              <a:buFont typeface="Arial"/>
              <a:buNone/>
            </a:pPr>
            <a:r>
              <a:rPr b="0" i="0" lang="en-US" sz="1800" u="none" cap="none" strike="noStrike">
                <a:solidFill>
                  <a:srgbClr val="D9C4B1"/>
                </a:solidFill>
                <a:latin typeface="Avenir"/>
                <a:ea typeface="Avenir"/>
                <a:cs typeface="Avenir"/>
                <a:sym typeface="Avenir"/>
              </a:rPr>
              <a:t>Tester</a:t>
            </a:r>
            <a:endParaRPr/>
          </a:p>
        </p:txBody>
      </p:sp>
      <p:pic>
        <p:nvPicPr>
          <p:cNvPr id="144" name="Google Shape;144;p15"/>
          <p:cNvPicPr preferRelativeResize="0"/>
          <p:nvPr/>
        </p:nvPicPr>
        <p:blipFill rotWithShape="1">
          <a:blip r:embed="rId7">
            <a:alphaModFix/>
          </a:blip>
          <a:srcRect b="49508" l="27957" r="29669" t="8118"/>
          <a:stretch/>
        </p:blipFill>
        <p:spPr>
          <a:xfrm>
            <a:off x="6112809" y="1662395"/>
            <a:ext cx="1554300" cy="17310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45" name="Google Shape;145;p15"/>
          <p:cNvSpPr txBox="1"/>
          <p:nvPr/>
        </p:nvSpPr>
        <p:spPr>
          <a:xfrm>
            <a:off x="6486800" y="3513900"/>
            <a:ext cx="949200" cy="63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1800" u="none" cap="none" strike="noStrike">
                <a:solidFill>
                  <a:srgbClr val="B5B5A2"/>
                </a:solidFill>
                <a:latin typeface="Avenir"/>
                <a:ea typeface="Avenir"/>
                <a:cs typeface="Avenir"/>
                <a:sym typeface="Avenir"/>
              </a:rPr>
              <a:t>Kush</a:t>
            </a:r>
            <a:r>
              <a:rPr b="1" i="0" lang="en-US" sz="1800" u="none" cap="none" strike="noStrike">
                <a:solidFill>
                  <a:srgbClr val="31394D"/>
                </a:solidFill>
                <a:latin typeface="Avenir"/>
                <a:ea typeface="Avenir"/>
                <a:cs typeface="Avenir"/>
                <a:sym typeface="Avenir"/>
              </a:rPr>
              <a:t> </a:t>
            </a:r>
            <a:r>
              <a:rPr b="1" i="0" lang="en-US" sz="1800" u="none" cap="none" strike="noStrike">
                <a:solidFill>
                  <a:srgbClr val="B5B5A2"/>
                </a:solidFill>
                <a:latin typeface="Avenir"/>
                <a:ea typeface="Avenir"/>
                <a:cs typeface="Avenir"/>
                <a:sym typeface="Avenir"/>
              </a:rPr>
              <a:t>Shah</a:t>
            </a:r>
            <a:endParaRPr b="1" i="0" sz="1800" u="none" cap="none" strike="noStrike">
              <a:solidFill>
                <a:srgbClr val="B5B5A2"/>
              </a:solidFill>
              <a:latin typeface="Avenir"/>
              <a:ea typeface="Avenir"/>
              <a:cs typeface="Avenir"/>
              <a:sym typeface="Avenir"/>
            </a:endParaRPr>
          </a:p>
        </p:txBody>
      </p:sp>
      <p:pic>
        <p:nvPicPr>
          <p:cNvPr id="146" name="Google Shape;146;p15"/>
          <p:cNvPicPr preferRelativeResize="0"/>
          <p:nvPr/>
        </p:nvPicPr>
        <p:blipFill rotWithShape="1">
          <a:blip r:embed="rId8">
            <a:alphaModFix/>
          </a:blip>
          <a:srcRect b="52940" l="34748" r="36924" t="20160"/>
          <a:stretch/>
        </p:blipFill>
        <p:spPr>
          <a:xfrm>
            <a:off x="9994787" y="1687506"/>
            <a:ext cx="1419300" cy="16515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47" name="Google Shape;147;p15"/>
          <p:cNvSpPr txBox="1"/>
          <p:nvPr/>
        </p:nvSpPr>
        <p:spPr>
          <a:xfrm>
            <a:off x="6248811" y="4271605"/>
            <a:ext cx="1711500" cy="6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D9C4B1"/>
                </a:solidFill>
                <a:latin typeface="Avenir"/>
                <a:ea typeface="Avenir"/>
                <a:cs typeface="Avenir"/>
                <a:sym typeface="Avenir"/>
              </a:rPr>
              <a:t>Developer</a:t>
            </a:r>
            <a:endParaRPr/>
          </a:p>
          <a:p>
            <a:pPr indent="0" lvl="0" marL="0" marR="0" rtl="0" algn="l">
              <a:lnSpc>
                <a:spcPct val="100000"/>
              </a:lnSpc>
              <a:spcBef>
                <a:spcPts val="0"/>
              </a:spcBef>
              <a:spcAft>
                <a:spcPts val="0"/>
              </a:spcAft>
              <a:buNone/>
            </a:pPr>
            <a:r>
              <a:t/>
            </a:r>
            <a:endParaRPr b="0" i="0" sz="1800" u="none" cap="none" strike="noStrike">
              <a:solidFill>
                <a:srgbClr val="31394D"/>
              </a:solidFill>
              <a:latin typeface="Avenir"/>
              <a:ea typeface="Avenir"/>
              <a:cs typeface="Avenir"/>
              <a:sym typeface="Avenir"/>
            </a:endParaRPr>
          </a:p>
        </p:txBody>
      </p:sp>
      <p:sp>
        <p:nvSpPr>
          <p:cNvPr id="148" name="Google Shape;148;p15"/>
          <p:cNvSpPr txBox="1"/>
          <p:nvPr/>
        </p:nvSpPr>
        <p:spPr>
          <a:xfrm>
            <a:off x="4171913" y="4268104"/>
            <a:ext cx="1711500" cy="6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D9C4B1"/>
                </a:solidFill>
                <a:latin typeface="Avenir"/>
                <a:ea typeface="Avenir"/>
                <a:cs typeface="Avenir"/>
                <a:sym typeface="Avenir"/>
              </a:rPr>
              <a:t>QA</a:t>
            </a:r>
            <a:r>
              <a:rPr b="0" i="0" lang="en-US" sz="1800" u="none" cap="none" strike="noStrike">
                <a:solidFill>
                  <a:srgbClr val="31394D"/>
                </a:solidFill>
                <a:latin typeface="Avenir"/>
                <a:ea typeface="Avenir"/>
                <a:cs typeface="Avenir"/>
                <a:sym typeface="Avenir"/>
              </a:rPr>
              <a:t> </a:t>
            </a:r>
            <a:r>
              <a:rPr b="0" i="0" lang="en-US" sz="1800" u="none" cap="none" strike="noStrike">
                <a:solidFill>
                  <a:srgbClr val="D9C4B1"/>
                </a:solidFill>
                <a:latin typeface="Avenir"/>
                <a:ea typeface="Avenir"/>
                <a:cs typeface="Avenir"/>
                <a:sym typeface="Avenir"/>
              </a:rPr>
              <a:t>Analyst</a:t>
            </a:r>
            <a:endParaRPr b="0" i="0" sz="1800" u="none" cap="none" strike="noStrike">
              <a:solidFill>
                <a:srgbClr val="31394D"/>
              </a:solidFill>
              <a:latin typeface="Avenir"/>
              <a:ea typeface="Avenir"/>
              <a:cs typeface="Avenir"/>
              <a:sym typeface="Avenir"/>
            </a:endParaRPr>
          </a:p>
        </p:txBody>
      </p:sp>
      <p:sp>
        <p:nvSpPr>
          <p:cNvPr id="149" name="Google Shape;149;p15"/>
          <p:cNvSpPr txBox="1"/>
          <p:nvPr/>
        </p:nvSpPr>
        <p:spPr>
          <a:xfrm>
            <a:off x="8082654" y="3401921"/>
            <a:ext cx="1766400" cy="51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B5B5A2"/>
                </a:solidFill>
                <a:latin typeface="Avenir"/>
                <a:ea typeface="Avenir"/>
                <a:cs typeface="Avenir"/>
                <a:sym typeface="Avenir"/>
              </a:rPr>
              <a:t>Farhan</a:t>
            </a:r>
            <a:r>
              <a:rPr b="1" i="0" lang="en-US" sz="1800" u="none" cap="none" strike="noStrike">
                <a:solidFill>
                  <a:srgbClr val="31394D"/>
                </a:solidFill>
                <a:latin typeface="Avenir"/>
                <a:ea typeface="Avenir"/>
                <a:cs typeface="Avenir"/>
                <a:sym typeface="Avenir"/>
              </a:rPr>
              <a:t> </a:t>
            </a:r>
            <a:r>
              <a:rPr b="1" i="0" lang="en-US" sz="1800" u="none" cap="none" strike="noStrike">
                <a:solidFill>
                  <a:srgbClr val="B5B5A2"/>
                </a:solidFill>
                <a:latin typeface="Avenir"/>
                <a:ea typeface="Avenir"/>
                <a:cs typeface="Avenir"/>
                <a:sym typeface="Avenir"/>
              </a:rPr>
              <a:t>Pasha</a:t>
            </a:r>
            <a:r>
              <a:rPr b="1" i="0" lang="en-US" sz="1800" u="none" cap="none" strike="noStrike">
                <a:solidFill>
                  <a:srgbClr val="31394D"/>
                </a:solidFill>
                <a:latin typeface="Avenir"/>
                <a:ea typeface="Avenir"/>
                <a:cs typeface="Avenir"/>
                <a:sym typeface="Avenir"/>
              </a:rPr>
              <a:t> </a:t>
            </a:r>
            <a:r>
              <a:rPr b="1" i="0" lang="en-US" sz="1800" u="none" cap="none" strike="noStrike">
                <a:solidFill>
                  <a:srgbClr val="B5B5A2"/>
                </a:solidFill>
                <a:latin typeface="Avenir"/>
                <a:ea typeface="Avenir"/>
                <a:cs typeface="Avenir"/>
                <a:sym typeface="Avenir"/>
              </a:rPr>
              <a:t>Mohammed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type="title"/>
          </p:nvPr>
        </p:nvSpPr>
        <p:spPr>
          <a:xfrm>
            <a:off x="259692" y="2773363"/>
            <a:ext cx="11643273" cy="655637"/>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PROJECT DEMO</a:t>
            </a:r>
            <a:endParaRPr/>
          </a:p>
        </p:txBody>
      </p:sp>
      <p:sp>
        <p:nvSpPr>
          <p:cNvPr id="373" name="Google Shape;373;p42"/>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1016900" y="582063"/>
            <a:ext cx="10026600" cy="6555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b="1" lang="en-US" sz="4000">
                <a:solidFill>
                  <a:srgbClr val="FFC000"/>
                </a:solidFill>
              </a:rPr>
              <a:t>SCREENSHOTS OF THE WEBSITE</a:t>
            </a:r>
            <a:endParaRPr b="1" sz="4000">
              <a:solidFill>
                <a:srgbClr val="FFC000"/>
              </a:solidFill>
            </a:endParaRPr>
          </a:p>
        </p:txBody>
      </p:sp>
      <p:pic>
        <p:nvPicPr>
          <p:cNvPr id="379" name="Google Shape;379;p43"/>
          <p:cNvPicPr preferRelativeResize="0"/>
          <p:nvPr/>
        </p:nvPicPr>
        <p:blipFill>
          <a:blip r:embed="rId3">
            <a:alphaModFix/>
          </a:blip>
          <a:stretch>
            <a:fillRect/>
          </a:stretch>
        </p:blipFill>
        <p:spPr>
          <a:xfrm>
            <a:off x="1410071" y="1321475"/>
            <a:ext cx="9371866" cy="4700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4"/>
          <p:cNvPicPr preferRelativeResize="0"/>
          <p:nvPr/>
        </p:nvPicPr>
        <p:blipFill rotWithShape="1">
          <a:blip r:embed="rId3">
            <a:alphaModFix/>
          </a:blip>
          <a:srcRect b="0" l="0" r="9990" t="6428"/>
          <a:stretch/>
        </p:blipFill>
        <p:spPr>
          <a:xfrm>
            <a:off x="1372275" y="1080525"/>
            <a:ext cx="9536176" cy="47410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5"/>
          <p:cNvPicPr preferRelativeResize="0"/>
          <p:nvPr/>
        </p:nvPicPr>
        <p:blipFill rotWithShape="1">
          <a:blip r:embed="rId3">
            <a:alphaModFix/>
          </a:blip>
          <a:srcRect b="0" l="0" r="0" t="6924"/>
          <a:stretch/>
        </p:blipFill>
        <p:spPr>
          <a:xfrm>
            <a:off x="1433400" y="1099775"/>
            <a:ext cx="9271526" cy="4631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type="title"/>
          </p:nvPr>
        </p:nvSpPr>
        <p:spPr>
          <a:xfrm>
            <a:off x="1079500" y="1011238"/>
            <a:ext cx="10026600" cy="655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990"/>
              <a:buFont typeface="Arial"/>
              <a:buNone/>
            </a:pPr>
            <a:r>
              <a:rPr b="1" lang="en-US" sz="4000">
                <a:solidFill>
                  <a:srgbClr val="FFC000"/>
                </a:solidFill>
              </a:rPr>
              <a:t>SCREENSHOTS OF THE API</a:t>
            </a:r>
            <a:endParaRPr b="1" sz="4000">
              <a:solidFill>
                <a:srgbClr val="FFC000"/>
              </a:solidFill>
            </a:endParaRPr>
          </a:p>
          <a:p>
            <a:pPr indent="0" lvl="0" marL="0" rtl="0" algn="l">
              <a:spcBef>
                <a:spcPts val="0"/>
              </a:spcBef>
              <a:spcAft>
                <a:spcPts val="0"/>
              </a:spcAft>
              <a:buSzPts val="990"/>
              <a:buNone/>
            </a:pPr>
            <a:r>
              <a:t/>
            </a:r>
            <a:endParaRPr sz="2520"/>
          </a:p>
        </p:txBody>
      </p:sp>
      <p:pic>
        <p:nvPicPr>
          <p:cNvPr id="395" name="Google Shape;395;p46"/>
          <p:cNvPicPr preferRelativeResize="0"/>
          <p:nvPr/>
        </p:nvPicPr>
        <p:blipFill>
          <a:blip r:embed="rId3">
            <a:alphaModFix/>
          </a:blip>
          <a:stretch>
            <a:fillRect/>
          </a:stretch>
        </p:blipFill>
        <p:spPr>
          <a:xfrm>
            <a:off x="1130000" y="2263502"/>
            <a:ext cx="9477600" cy="1308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7"/>
          <p:cNvSpPr txBox="1"/>
          <p:nvPr>
            <p:ph type="ctrTitle"/>
          </p:nvPr>
        </p:nvSpPr>
        <p:spPr>
          <a:xfrm>
            <a:off x="1978800" y="302375"/>
            <a:ext cx="7797900" cy="2138400"/>
          </a:xfrm>
          <a:prstGeom prst="rect">
            <a:avLst/>
          </a:prstGeom>
        </p:spPr>
        <p:txBody>
          <a:bodyPr anchorCtr="0" anchor="b" bIns="0" lIns="0" spcFirstLastPara="1" rIns="0" wrap="square" tIns="0">
            <a:normAutofit/>
          </a:bodyPr>
          <a:lstStyle/>
          <a:p>
            <a:pPr indent="0" lvl="0" marL="0" rtl="0" algn="ctr">
              <a:spcBef>
                <a:spcPts val="0"/>
              </a:spcBef>
              <a:spcAft>
                <a:spcPts val="0"/>
              </a:spcAft>
              <a:buClr>
                <a:srgbClr val="FFC000"/>
              </a:buClr>
              <a:buSzPts val="4000"/>
              <a:buFont typeface="Rockwell"/>
              <a:buNone/>
            </a:pPr>
            <a:r>
              <a:rPr b="1" lang="en-US" sz="4000">
                <a:solidFill>
                  <a:srgbClr val="FFC000"/>
                </a:solidFill>
              </a:rPr>
              <a:t>GITHUB LINK</a:t>
            </a:r>
            <a:endParaRPr sz="3700">
              <a:solidFill>
                <a:srgbClr val="24292F"/>
              </a:solidFill>
              <a:latin typeface="Merriweather"/>
              <a:ea typeface="Merriweather"/>
              <a:cs typeface="Merriweather"/>
              <a:sym typeface="Merriweather"/>
            </a:endParaRPr>
          </a:p>
          <a:p>
            <a:pPr indent="0" lvl="0" marL="0" rtl="0" algn="ctr">
              <a:spcBef>
                <a:spcPts val="0"/>
              </a:spcBef>
              <a:spcAft>
                <a:spcPts val="0"/>
              </a:spcAft>
              <a:buNone/>
            </a:pPr>
            <a:r>
              <a:t/>
            </a:r>
            <a:endParaRPr>
              <a:latin typeface="Amatic SC"/>
              <a:ea typeface="Amatic SC"/>
              <a:cs typeface="Amatic SC"/>
              <a:sym typeface="Amatic SC"/>
            </a:endParaRPr>
          </a:p>
          <a:p>
            <a:pPr indent="0" lvl="0" marL="0" rtl="0" algn="ctr">
              <a:spcBef>
                <a:spcPts val="0"/>
              </a:spcBef>
              <a:spcAft>
                <a:spcPts val="0"/>
              </a:spcAft>
              <a:buNone/>
            </a:pPr>
            <a:r>
              <a:t/>
            </a:r>
            <a:endParaRPr/>
          </a:p>
        </p:txBody>
      </p:sp>
      <p:sp>
        <p:nvSpPr>
          <p:cNvPr id="401" name="Google Shape;401;p47"/>
          <p:cNvSpPr txBox="1"/>
          <p:nvPr>
            <p:ph idx="1" type="subTitle"/>
          </p:nvPr>
        </p:nvSpPr>
        <p:spPr>
          <a:xfrm>
            <a:off x="1133850" y="2108675"/>
            <a:ext cx="9924300" cy="661800"/>
          </a:xfrm>
          <a:prstGeom prst="rect">
            <a:avLst/>
          </a:prstGeom>
        </p:spPr>
        <p:txBody>
          <a:bodyPr anchorCtr="0" anchor="t" bIns="0" lIns="0" spcFirstLastPara="1" rIns="0" wrap="square" tIns="0">
            <a:normAutofit fontScale="85000"/>
          </a:bodyPr>
          <a:lstStyle/>
          <a:p>
            <a:pPr indent="0" lvl="0" marL="0" rtl="0" algn="ctr">
              <a:spcBef>
                <a:spcPts val="1000"/>
              </a:spcBef>
              <a:spcAft>
                <a:spcPts val="0"/>
              </a:spcAft>
              <a:buNone/>
            </a:pPr>
            <a:r>
              <a:rPr lang="en-US"/>
              <a:t>https://github.com/CS691/Socially-Responsible-Investing-A-financial-website/wiki</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8"/>
          <p:cNvSpPr txBox="1"/>
          <p:nvPr>
            <p:ph type="title"/>
          </p:nvPr>
        </p:nvSpPr>
        <p:spPr>
          <a:xfrm>
            <a:off x="259692" y="2773363"/>
            <a:ext cx="11643300" cy="65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C000"/>
              </a:buClr>
              <a:buSzPts val="6000"/>
              <a:buFont typeface="Rockwell"/>
              <a:buNone/>
            </a:pPr>
            <a:r>
              <a:rPr b="1" lang="en-US" sz="6000">
                <a:solidFill>
                  <a:srgbClr val="FFC000"/>
                </a:solidFill>
              </a:rPr>
              <a:t>THANK YOU!</a:t>
            </a:r>
            <a:endParaRPr/>
          </a:p>
        </p:txBody>
      </p:sp>
      <p:sp>
        <p:nvSpPr>
          <p:cNvPr id="407" name="Google Shape;407;p48"/>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079500" y="1011238"/>
            <a:ext cx="10026600" cy="655500"/>
          </a:xfrm>
          <a:prstGeom prst="rect">
            <a:avLst/>
          </a:prstGeom>
        </p:spPr>
        <p:txBody>
          <a:bodyPr anchorCtr="0" anchor="t" bIns="0" lIns="0" spcFirstLastPara="1" rIns="0" wrap="square" tIns="0">
            <a:normAutofit fontScale="90000"/>
          </a:bodyPr>
          <a:lstStyle/>
          <a:p>
            <a:pPr indent="0" lvl="0" marL="0" rtl="0" algn="ctr">
              <a:lnSpc>
                <a:spcPct val="90000"/>
              </a:lnSpc>
              <a:spcBef>
                <a:spcPts val="0"/>
              </a:spcBef>
              <a:spcAft>
                <a:spcPts val="0"/>
              </a:spcAft>
              <a:buClr>
                <a:schemeClr val="dk1"/>
              </a:buClr>
              <a:buSzPct val="110000"/>
              <a:buFont typeface="Arial"/>
              <a:buNone/>
            </a:pPr>
            <a:r>
              <a:rPr b="1" lang="en-US" sz="4000">
                <a:solidFill>
                  <a:srgbClr val="FFC000"/>
                </a:solidFill>
              </a:rPr>
              <a:t>PROBLEM STATEMENT</a:t>
            </a:r>
            <a:endParaRPr b="1" sz="2300">
              <a:solidFill>
                <a:srgbClr val="FF9900"/>
              </a:solidFill>
              <a:latin typeface="Maven Pro"/>
              <a:ea typeface="Maven Pro"/>
              <a:cs typeface="Maven Pro"/>
              <a:sym typeface="Maven Pro"/>
            </a:endParaRPr>
          </a:p>
          <a:p>
            <a:pPr indent="0" lvl="0" marL="0" rtl="0" algn="l">
              <a:spcBef>
                <a:spcPts val="0"/>
              </a:spcBef>
              <a:spcAft>
                <a:spcPts val="0"/>
              </a:spcAft>
              <a:buNone/>
            </a:pPr>
            <a:r>
              <a:t/>
            </a:r>
            <a:endParaRPr/>
          </a:p>
        </p:txBody>
      </p:sp>
      <p:sp>
        <p:nvSpPr>
          <p:cNvPr id="155" name="Google Shape;155;p16"/>
          <p:cNvSpPr txBox="1"/>
          <p:nvPr>
            <p:ph idx="1" type="body"/>
          </p:nvPr>
        </p:nvSpPr>
        <p:spPr>
          <a:xfrm>
            <a:off x="722325" y="1790700"/>
            <a:ext cx="10599300" cy="4188600"/>
          </a:xfrm>
          <a:prstGeom prst="rect">
            <a:avLst/>
          </a:prstGeom>
        </p:spPr>
        <p:txBody>
          <a:bodyPr anchorCtr="0" anchor="t" bIns="0" lIns="0" spcFirstLastPara="1" rIns="0" wrap="square" tIns="0">
            <a:noAutofit/>
          </a:bodyPr>
          <a:lstStyle/>
          <a:p>
            <a:pPr indent="0" lvl="0" marL="0" rtl="0" algn="just">
              <a:spcBef>
                <a:spcPts val="1000"/>
              </a:spcBef>
              <a:spcAft>
                <a:spcPts val="0"/>
              </a:spcAft>
              <a:buClr>
                <a:schemeClr val="dk1"/>
              </a:buClr>
              <a:buSzPts val="1100"/>
              <a:buFont typeface="Arial"/>
              <a:buNone/>
            </a:pPr>
            <a:r>
              <a:rPr b="1" lang="en-US" sz="1900">
                <a:latin typeface="Rockwell"/>
                <a:ea typeface="Rockwell"/>
                <a:cs typeface="Rockwell"/>
                <a:sym typeface="Rockwell"/>
              </a:rPr>
              <a:t>As more investors commit to investing in companies that are socially responsible, these progressive investors struggle to find the metrics that go beyond traditional line items such as traditional performance and expenses. Socially conscious </a:t>
            </a:r>
            <a:r>
              <a:rPr b="1" lang="en-US" sz="1900">
                <a:latin typeface="Rockwell"/>
                <a:ea typeface="Rockwell"/>
                <a:cs typeface="Rockwell"/>
                <a:sym typeface="Rockwell"/>
              </a:rPr>
              <a:t>investors</a:t>
            </a:r>
            <a:r>
              <a:rPr b="1" lang="en-US" sz="1900">
                <a:latin typeface="Rockwell"/>
                <a:ea typeface="Rockwell"/>
                <a:cs typeface="Rockwell"/>
                <a:sym typeface="Rockwell"/>
              </a:rPr>
              <a:t> </a:t>
            </a:r>
            <a:r>
              <a:rPr b="1" lang="en-US" sz="1900">
                <a:latin typeface="Rockwell"/>
                <a:ea typeface="Rockwell"/>
                <a:cs typeface="Rockwell"/>
                <a:sym typeface="Rockwell"/>
              </a:rPr>
              <a:t>struggle</a:t>
            </a:r>
            <a:r>
              <a:rPr b="1" lang="en-US" sz="1900">
                <a:latin typeface="Rockwell"/>
                <a:ea typeface="Rockwell"/>
                <a:cs typeface="Rockwell"/>
                <a:sym typeface="Rockwell"/>
              </a:rPr>
              <a:t> to find the metrics that highly business practices that align with their values. </a:t>
            </a:r>
            <a:endParaRPr b="1" sz="1900">
              <a:latin typeface="Rockwell"/>
              <a:ea typeface="Rockwell"/>
              <a:cs typeface="Rockwell"/>
              <a:sym typeface="Rockwell"/>
            </a:endParaRPr>
          </a:p>
          <a:p>
            <a:pPr indent="0" lvl="0" marL="0" rtl="0" algn="just">
              <a:lnSpc>
                <a:spcPct val="115000"/>
              </a:lnSpc>
              <a:spcBef>
                <a:spcPts val="2400"/>
              </a:spcBef>
              <a:spcAft>
                <a:spcPts val="0"/>
              </a:spcAft>
              <a:buNone/>
            </a:pPr>
            <a:r>
              <a:rPr b="1" lang="en-US" sz="1900">
                <a:latin typeface="Rockwell"/>
                <a:ea typeface="Rockwell"/>
                <a:cs typeface="Rockwell"/>
                <a:sym typeface="Rockwell"/>
              </a:rPr>
              <a:t>Here is the opportunity we plan to capitalize on, </a:t>
            </a:r>
            <a:r>
              <a:rPr b="1" lang="en-US" sz="1900">
                <a:latin typeface="Rockwell"/>
                <a:ea typeface="Rockwell"/>
                <a:cs typeface="Rockwell"/>
                <a:sym typeface="Rockwell"/>
              </a:rPr>
              <a:t>“Dosri” is a free website that provides investors insight about publicly traded companies social rating base on the ‘Environmental, Social, &amp; Governance’ (ESG) standard rating. </a:t>
            </a:r>
            <a:r>
              <a:rPr b="1" lang="en-US" sz="1900">
                <a:latin typeface="Rockwell"/>
                <a:ea typeface="Rockwell"/>
                <a:cs typeface="Rockwell"/>
                <a:sym typeface="Rockwell"/>
              </a:rPr>
              <a:t>Dorsi plans on serving this growing community of investors with thorough </a:t>
            </a:r>
            <a:r>
              <a:rPr b="1" lang="en-US" sz="1900">
                <a:latin typeface="Rockwell"/>
                <a:ea typeface="Rockwell"/>
                <a:cs typeface="Rockwell"/>
                <a:sym typeface="Rockwell"/>
              </a:rPr>
              <a:t>analysis</a:t>
            </a:r>
            <a:r>
              <a:rPr b="1" lang="en-US" sz="1900">
                <a:latin typeface="Rockwell"/>
                <a:ea typeface="Rockwell"/>
                <a:cs typeface="Rockwell"/>
                <a:sym typeface="Rockwell"/>
              </a:rPr>
              <a:t> of company </a:t>
            </a:r>
            <a:r>
              <a:rPr b="1" lang="en-US" sz="1900">
                <a:latin typeface="Rockwell"/>
                <a:ea typeface="Rockwell"/>
                <a:cs typeface="Rockwell"/>
                <a:sym typeface="Rockwell"/>
              </a:rPr>
              <a:t>performances</a:t>
            </a:r>
            <a:r>
              <a:rPr b="1" lang="en-US" sz="1900">
                <a:latin typeface="Rockwell"/>
                <a:ea typeface="Rockwell"/>
                <a:cs typeface="Rockwell"/>
                <a:sym typeface="Rockwell"/>
              </a:rPr>
              <a:t> that expand </a:t>
            </a:r>
            <a:r>
              <a:rPr b="1" lang="en-US" sz="1900">
                <a:latin typeface="Rockwell"/>
                <a:ea typeface="Rockwell"/>
                <a:cs typeface="Rockwell"/>
                <a:sym typeface="Rockwell"/>
              </a:rPr>
              <a:t>beyond</a:t>
            </a:r>
            <a:r>
              <a:rPr b="1" lang="en-US" sz="1900">
                <a:latin typeface="Rockwell"/>
                <a:ea typeface="Rockwell"/>
                <a:cs typeface="Rockwell"/>
                <a:sym typeface="Rockwell"/>
              </a:rPr>
              <a:t> traditional financials along with quick access to investing in these Socially Responsible companies.  </a:t>
            </a:r>
            <a:endParaRPr b="1" sz="1900">
              <a:latin typeface="Rockwell"/>
              <a:ea typeface="Rockwell"/>
              <a:cs typeface="Rockwell"/>
              <a:sym typeface="Rockwell"/>
            </a:endParaRPr>
          </a:p>
          <a:p>
            <a:pPr indent="0" lvl="0" marL="0" rtl="0" algn="just">
              <a:lnSpc>
                <a:spcPct val="115000"/>
              </a:lnSpc>
              <a:spcBef>
                <a:spcPts val="2400"/>
              </a:spcBef>
              <a:spcAft>
                <a:spcPts val="0"/>
              </a:spcAft>
              <a:buClr>
                <a:schemeClr val="dk1"/>
              </a:buClr>
              <a:buSzPts val="1100"/>
              <a:buFont typeface="Arial"/>
              <a:buNone/>
            </a:pPr>
            <a:r>
              <a:t/>
            </a:r>
            <a:endParaRPr b="1" sz="1900">
              <a:latin typeface="Rockwell"/>
              <a:ea typeface="Rockwell"/>
              <a:cs typeface="Rockwell"/>
              <a:sym typeface="Rockwell"/>
            </a:endParaRPr>
          </a:p>
          <a:p>
            <a:pPr indent="0" lvl="0" marL="0" rtl="0" algn="just">
              <a:spcBef>
                <a:spcPts val="1000"/>
              </a:spcBef>
              <a:spcAft>
                <a:spcPts val="0"/>
              </a:spcAft>
              <a:buNone/>
            </a:pPr>
            <a:r>
              <a:t/>
            </a:r>
            <a:endParaRPr sz="1900">
              <a:latin typeface="Rockwell"/>
              <a:ea typeface="Rockwell"/>
              <a:cs typeface="Rockwell"/>
              <a:sym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9" name="Shape 159"/>
        <p:cNvGrpSpPr/>
        <p:nvPr/>
      </p:nvGrpSpPr>
      <p:grpSpPr>
        <a:xfrm>
          <a:off x="0" y="0"/>
          <a:ext cx="0" cy="0"/>
          <a:chOff x="0" y="0"/>
          <a:chExt cx="0" cy="0"/>
        </a:xfrm>
      </p:grpSpPr>
      <p:sp>
        <p:nvSpPr>
          <p:cNvPr id="160" name="Google Shape;160;p1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61" name="Google Shape;161;p17"/>
          <p:cNvSpPr txBox="1"/>
          <p:nvPr>
            <p:ph type="ctrTitle"/>
          </p:nvPr>
        </p:nvSpPr>
        <p:spPr>
          <a:xfrm>
            <a:off x="7766050" y="1051200"/>
            <a:ext cx="4144500" cy="2138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3200"/>
              <a:buFont typeface="Rockwell"/>
              <a:buNone/>
            </a:pPr>
            <a:r>
              <a:rPr lang="en-US" sz="3200">
                <a:solidFill>
                  <a:srgbClr val="FFC000"/>
                </a:solidFill>
              </a:rPr>
              <a:t>WHAT IS DOSRI?</a:t>
            </a:r>
            <a:endParaRPr/>
          </a:p>
        </p:txBody>
      </p:sp>
      <p:sp>
        <p:nvSpPr>
          <p:cNvPr id="162" name="Google Shape;162;p17"/>
          <p:cNvSpPr txBox="1"/>
          <p:nvPr>
            <p:ph idx="1" type="subTitle"/>
          </p:nvPr>
        </p:nvSpPr>
        <p:spPr>
          <a:xfrm>
            <a:off x="7766051" y="4113213"/>
            <a:ext cx="3884961" cy="1655762"/>
          </a:xfrm>
          <a:prstGeom prst="rect">
            <a:avLst/>
          </a:prstGeom>
          <a:noFill/>
          <a:ln>
            <a:noFill/>
          </a:ln>
        </p:spPr>
        <p:txBody>
          <a:bodyPr anchorCtr="0" anchor="t" bIns="0" lIns="0" spcFirstLastPara="1" rIns="0" wrap="square" tIns="0">
            <a:normAutofit/>
          </a:bodyPr>
          <a:lstStyle/>
          <a:p>
            <a:pPr indent="0" lvl="0" marL="0" rtl="0" algn="ctr">
              <a:lnSpc>
                <a:spcPct val="125000"/>
              </a:lnSpc>
              <a:spcBef>
                <a:spcPts val="0"/>
              </a:spcBef>
              <a:spcAft>
                <a:spcPts val="0"/>
              </a:spcAft>
              <a:buSzPts val="2400"/>
              <a:buNone/>
            </a:pPr>
            <a:r>
              <a:rPr lang="en-US"/>
              <a:t>Socially Responsible Investing (SRI)</a:t>
            </a:r>
            <a:endParaRPr/>
          </a:p>
        </p:txBody>
      </p:sp>
      <p:pic>
        <p:nvPicPr>
          <p:cNvPr descr="An abstract genetic concept" id="163" name="Google Shape;163;p17"/>
          <p:cNvPicPr preferRelativeResize="0"/>
          <p:nvPr/>
        </p:nvPicPr>
        <p:blipFill rotWithShape="1">
          <a:blip r:embed="rId3">
            <a:alphaModFix/>
          </a:blip>
          <a:srcRect b="6695" l="0" r="3" t="6693"/>
          <a:stretch/>
        </p:blipFill>
        <p:spPr>
          <a:xfrm>
            <a:off x="257579" y="319349"/>
            <a:ext cx="7180549" cy="6219315"/>
          </a:xfrm>
          <a:prstGeom prst="rect">
            <a:avLst/>
          </a:prstGeom>
          <a:noFill/>
          <a:ln>
            <a:noFill/>
          </a:ln>
        </p:spPr>
      </p:pic>
      <p:cxnSp>
        <p:nvCxnSpPr>
          <p:cNvPr id="164" name="Google Shape;164;p17"/>
          <p:cNvCxnSpPr/>
          <p:nvPr/>
        </p:nvCxnSpPr>
        <p:spPr>
          <a:xfrm>
            <a:off x="9438531" y="3690871"/>
            <a:ext cx="540000" cy="0"/>
          </a:xfrm>
          <a:prstGeom prst="straightConnector1">
            <a:avLst/>
          </a:prstGeom>
          <a:noFill/>
          <a:ln cap="flat" cmpd="sng" w="12700">
            <a:solidFill>
              <a:schemeClr val="lt1"/>
            </a:solidFill>
            <a:prstDash val="solid"/>
            <a:round/>
            <a:headEnd len="sm" w="sm" type="none"/>
            <a:tailEnd len="sm" w="sm" type="none"/>
          </a:ln>
        </p:spPr>
      </p:cxnSp>
      <p:sp>
        <p:nvSpPr>
          <p:cNvPr id="165" name="Google Shape;165;p17"/>
          <p:cNvSpPr/>
          <p:nvPr/>
        </p:nvSpPr>
        <p:spPr>
          <a:xfrm>
            <a:off x="456575" y="492375"/>
            <a:ext cx="6604800" cy="5768400"/>
          </a:xfrm>
          <a:prstGeom prst="rect">
            <a:avLst/>
          </a:prstGeom>
          <a:solidFill>
            <a:srgbClr val="BFBFBF"/>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342900" lvl="0" marL="457200" marR="0" rtl="0" algn="l">
              <a:lnSpc>
                <a:spcPct val="115000"/>
              </a:lnSpc>
              <a:spcBef>
                <a:spcPts val="2400"/>
              </a:spcBef>
              <a:spcAft>
                <a:spcPts val="0"/>
              </a:spcAft>
              <a:buClr>
                <a:srgbClr val="24292F"/>
              </a:buClr>
              <a:buSzPts val="1800"/>
              <a:buFont typeface="Rockwell"/>
              <a:buChar char="●"/>
            </a:pPr>
            <a:r>
              <a:rPr i="0" lang="en-US" sz="1800" u="none" strike="noStrike">
                <a:solidFill>
                  <a:srgbClr val="24292F"/>
                </a:solidFill>
                <a:latin typeface="Rockwell"/>
                <a:ea typeface="Rockwell"/>
                <a:cs typeface="Rockwell"/>
                <a:sym typeface="Rockwell"/>
              </a:rPr>
              <a:t>“Dosri” is a free website that provides investors insight about publicl</a:t>
            </a:r>
            <a:r>
              <a:rPr lang="en-US" sz="1800">
                <a:solidFill>
                  <a:srgbClr val="24292F"/>
                </a:solidFill>
                <a:latin typeface="Rockwell"/>
                <a:ea typeface="Rockwell"/>
                <a:cs typeface="Rockwell"/>
                <a:sym typeface="Rockwell"/>
              </a:rPr>
              <a:t>y traded </a:t>
            </a:r>
            <a:r>
              <a:rPr i="0" lang="en-US" sz="1800" u="none" strike="noStrike">
                <a:solidFill>
                  <a:srgbClr val="24292F"/>
                </a:solidFill>
                <a:latin typeface="Rockwell"/>
                <a:ea typeface="Rockwell"/>
                <a:cs typeface="Rockwell"/>
                <a:sym typeface="Rockwell"/>
              </a:rPr>
              <a:t>companies social rating base on the ‘Environmental, Social, &amp; Governance’ (ESG) standard rating and </a:t>
            </a:r>
            <a:r>
              <a:rPr lang="en-US" sz="1800">
                <a:solidFill>
                  <a:srgbClr val="24292F"/>
                </a:solidFill>
                <a:latin typeface="Rockwell"/>
                <a:ea typeface="Rockwell"/>
                <a:cs typeface="Rockwell"/>
                <a:sym typeface="Rockwell"/>
              </a:rPr>
              <a:t>more</a:t>
            </a:r>
            <a:r>
              <a:rPr i="0" lang="en-US" sz="1800" u="none" strike="noStrike">
                <a:solidFill>
                  <a:srgbClr val="24292F"/>
                </a:solidFill>
                <a:latin typeface="Rockwell"/>
                <a:ea typeface="Rockwell"/>
                <a:cs typeface="Rockwell"/>
                <a:sym typeface="Rockwell"/>
              </a:rPr>
              <a:t>.</a:t>
            </a:r>
            <a:endParaRPr>
              <a:latin typeface="Rockwell"/>
              <a:ea typeface="Rockwell"/>
              <a:cs typeface="Rockwell"/>
              <a:sym typeface="Rockwell"/>
            </a:endParaRPr>
          </a:p>
          <a:p>
            <a:pPr indent="-342900" lvl="0" marL="457200" marR="0" rtl="0" algn="l">
              <a:lnSpc>
                <a:spcPct val="115000"/>
              </a:lnSpc>
              <a:spcBef>
                <a:spcPts val="0"/>
              </a:spcBef>
              <a:spcAft>
                <a:spcPts val="0"/>
              </a:spcAft>
              <a:buClr>
                <a:srgbClr val="24292F"/>
              </a:buClr>
              <a:buSzPts val="1800"/>
              <a:buFont typeface="Rockwell"/>
              <a:buChar char="●"/>
            </a:pPr>
            <a:r>
              <a:rPr i="0" lang="en-US" sz="1800" u="none" strike="noStrike">
                <a:solidFill>
                  <a:srgbClr val="24292F"/>
                </a:solidFill>
                <a:latin typeface="Rockwell"/>
                <a:ea typeface="Rockwell"/>
                <a:cs typeface="Rockwell"/>
                <a:sym typeface="Rockwell"/>
              </a:rPr>
              <a:t>Pr</a:t>
            </a:r>
            <a:r>
              <a:rPr lang="en-US" sz="1800">
                <a:solidFill>
                  <a:srgbClr val="24292F"/>
                </a:solidFill>
                <a:latin typeface="Rockwell"/>
                <a:ea typeface="Rockwell"/>
                <a:cs typeface="Rockwell"/>
                <a:sym typeface="Rockwell"/>
              </a:rPr>
              <a:t>ovides investors with latest stock price, related articles</a:t>
            </a:r>
            <a:r>
              <a:rPr lang="en-US" sz="1800">
                <a:solidFill>
                  <a:srgbClr val="24292F"/>
                </a:solidFill>
                <a:latin typeface="Rockwell"/>
                <a:ea typeface="Rockwell"/>
                <a:cs typeface="Rockwell"/>
                <a:sym typeface="Rockwell"/>
              </a:rPr>
              <a:t> and </a:t>
            </a:r>
            <a:r>
              <a:rPr lang="en-US" sz="1800">
                <a:solidFill>
                  <a:srgbClr val="24292F"/>
                </a:solidFill>
                <a:latin typeface="Rockwell"/>
                <a:ea typeface="Rockwell"/>
                <a:cs typeface="Rockwell"/>
                <a:sym typeface="Rockwell"/>
              </a:rPr>
              <a:t>third-party brokerages accounts for creating investment accounts if interested in buying the stock</a:t>
            </a:r>
            <a:endParaRPr sz="1800">
              <a:solidFill>
                <a:srgbClr val="24292F"/>
              </a:solidFill>
              <a:latin typeface="Rockwell"/>
              <a:ea typeface="Rockwell"/>
              <a:cs typeface="Rockwell"/>
              <a:sym typeface="Rockwell"/>
            </a:endParaRPr>
          </a:p>
          <a:p>
            <a:pPr indent="-342900" lvl="0" marL="457200" marR="0" rtl="0" algn="l">
              <a:lnSpc>
                <a:spcPct val="115000"/>
              </a:lnSpc>
              <a:spcBef>
                <a:spcPts val="0"/>
              </a:spcBef>
              <a:spcAft>
                <a:spcPts val="0"/>
              </a:spcAft>
              <a:buClr>
                <a:srgbClr val="24292F"/>
              </a:buClr>
              <a:buSzPts val="1800"/>
              <a:buFont typeface="Rockwell"/>
              <a:buChar char="●"/>
            </a:pPr>
            <a:r>
              <a:rPr i="0" lang="en-US" sz="1800" u="none" strike="noStrike">
                <a:solidFill>
                  <a:srgbClr val="24292F"/>
                </a:solidFill>
                <a:latin typeface="Rockwell"/>
                <a:ea typeface="Rockwell"/>
                <a:cs typeface="Rockwell"/>
                <a:sym typeface="Rockwell"/>
              </a:rPr>
              <a:t>The differentiator with the site is to amplify Socially responsible investing amongst investors by quickly helping them identify companies that are sustainable, particularly in in the three categories below:</a:t>
            </a:r>
            <a:endParaRPr sz="1800">
              <a:latin typeface="Rockwell"/>
              <a:ea typeface="Rockwell"/>
              <a:cs typeface="Rockwell"/>
              <a:sym typeface="Rockwell"/>
            </a:endParaRPr>
          </a:p>
          <a:p>
            <a:pPr indent="-342900" lvl="1" marL="914400" marR="0" rtl="0" algn="l">
              <a:lnSpc>
                <a:spcPct val="115000"/>
              </a:lnSpc>
              <a:spcBef>
                <a:spcPts val="0"/>
              </a:spcBef>
              <a:spcAft>
                <a:spcPts val="0"/>
              </a:spcAft>
              <a:buClr>
                <a:srgbClr val="24292F"/>
              </a:buClr>
              <a:buSzPts val="1800"/>
              <a:buFont typeface="Rockwell"/>
              <a:buChar char="○"/>
            </a:pPr>
            <a:r>
              <a:rPr b="1" i="0" lang="en-US" sz="1800" u="none" strike="noStrike">
                <a:solidFill>
                  <a:srgbClr val="24292F"/>
                </a:solidFill>
                <a:latin typeface="Rockwell"/>
                <a:ea typeface="Rockwell"/>
                <a:cs typeface="Rockwell"/>
                <a:sym typeface="Rockwell"/>
              </a:rPr>
              <a:t>Environmental</a:t>
            </a:r>
            <a:r>
              <a:rPr i="0" lang="en-US" sz="1800" u="none" strike="noStrike">
                <a:solidFill>
                  <a:srgbClr val="24292F"/>
                </a:solidFill>
                <a:latin typeface="Rockwell"/>
                <a:ea typeface="Rockwell"/>
                <a:cs typeface="Rockwell"/>
                <a:sym typeface="Rockwell"/>
              </a:rPr>
              <a:t> - Issues such as climate change and pollution</a:t>
            </a:r>
            <a:endParaRPr>
              <a:latin typeface="Rockwell"/>
              <a:ea typeface="Rockwell"/>
              <a:cs typeface="Rockwell"/>
              <a:sym typeface="Rockwell"/>
            </a:endParaRPr>
          </a:p>
          <a:p>
            <a:pPr indent="-342900" lvl="1" marL="914400" marR="0" rtl="0" algn="l">
              <a:lnSpc>
                <a:spcPct val="115000"/>
              </a:lnSpc>
              <a:spcBef>
                <a:spcPts val="0"/>
              </a:spcBef>
              <a:spcAft>
                <a:spcPts val="0"/>
              </a:spcAft>
              <a:buClr>
                <a:srgbClr val="24292F"/>
              </a:buClr>
              <a:buSzPts val="1800"/>
              <a:buFont typeface="Rockwell"/>
              <a:buChar char="○"/>
            </a:pPr>
            <a:r>
              <a:rPr b="1" i="0" lang="en-US" sz="1800" u="none" strike="noStrike">
                <a:solidFill>
                  <a:srgbClr val="24292F"/>
                </a:solidFill>
                <a:latin typeface="Rockwell"/>
                <a:ea typeface="Rockwell"/>
                <a:cs typeface="Rockwell"/>
                <a:sym typeface="Rockwell"/>
              </a:rPr>
              <a:t>Social</a:t>
            </a:r>
            <a:r>
              <a:rPr i="0" lang="en-US" sz="1800" u="none" strike="noStrike">
                <a:solidFill>
                  <a:srgbClr val="24292F"/>
                </a:solidFill>
                <a:latin typeface="Rockwell"/>
                <a:ea typeface="Rockwell"/>
                <a:cs typeface="Rockwell"/>
                <a:sym typeface="Rockwell"/>
              </a:rPr>
              <a:t> - Issues around workplace practices and human capital</a:t>
            </a:r>
            <a:endParaRPr>
              <a:latin typeface="Rockwell"/>
              <a:ea typeface="Rockwell"/>
              <a:cs typeface="Rockwell"/>
              <a:sym typeface="Rockwell"/>
            </a:endParaRPr>
          </a:p>
          <a:p>
            <a:pPr indent="-342900" lvl="1" marL="914400" marR="0" rtl="0" algn="l">
              <a:lnSpc>
                <a:spcPct val="115000"/>
              </a:lnSpc>
              <a:spcBef>
                <a:spcPts val="0"/>
              </a:spcBef>
              <a:spcAft>
                <a:spcPts val="0"/>
              </a:spcAft>
              <a:buClr>
                <a:srgbClr val="24292F"/>
              </a:buClr>
              <a:buSzPts val="1800"/>
              <a:buFont typeface="Rockwell"/>
              <a:buChar char="○"/>
            </a:pPr>
            <a:r>
              <a:rPr b="1" i="0" lang="en-US" sz="1800" u="none" strike="noStrike">
                <a:solidFill>
                  <a:srgbClr val="24292F"/>
                </a:solidFill>
                <a:latin typeface="Rockwell"/>
                <a:ea typeface="Rockwell"/>
                <a:cs typeface="Rockwell"/>
                <a:sym typeface="Rockwell"/>
              </a:rPr>
              <a:t>Governance</a:t>
            </a:r>
            <a:r>
              <a:rPr i="0" lang="en-US" sz="1800" u="none" strike="noStrike">
                <a:solidFill>
                  <a:srgbClr val="24292F"/>
                </a:solidFill>
                <a:latin typeface="Rockwell"/>
                <a:ea typeface="Rockwell"/>
                <a:cs typeface="Rockwell"/>
                <a:sym typeface="Rockwell"/>
              </a:rPr>
              <a:t> - Issues such as executive pay, accounting, and ethics</a:t>
            </a:r>
            <a:endParaRPr i="0" sz="1600" u="none" strike="noStrike">
              <a:solidFill>
                <a:srgbClr val="24292F"/>
              </a:solidFill>
              <a:latin typeface="Rockwell"/>
              <a:ea typeface="Rockwell"/>
              <a:cs typeface="Rockwell"/>
              <a:sym typeface="Rockwell"/>
            </a:endParaRPr>
          </a:p>
        </p:txBody>
      </p:sp>
      <p:sp>
        <p:nvSpPr>
          <p:cNvPr id="166" name="Google Shape;166;p17"/>
          <p:cNvSpPr txBox="1"/>
          <p:nvPr>
            <p:ph idx="4294967295" type="title"/>
          </p:nvPr>
        </p:nvSpPr>
        <p:spPr>
          <a:xfrm>
            <a:off x="7766050" y="492375"/>
            <a:ext cx="3765600" cy="1215000"/>
          </a:xfrm>
          <a:prstGeom prst="rect">
            <a:avLst/>
          </a:prstGeom>
        </p:spPr>
        <p:txBody>
          <a:bodyPr anchorCtr="0" anchor="t" bIns="0" lIns="0" spcFirstLastPara="1" rIns="0" wrap="square" tIns="0">
            <a:normAutofit fontScale="90000"/>
          </a:bodyPr>
          <a:lstStyle/>
          <a:p>
            <a:pPr indent="0" lvl="0" marL="0" rtl="0" algn="ctr">
              <a:lnSpc>
                <a:spcPct val="90000"/>
              </a:lnSpc>
              <a:spcBef>
                <a:spcPts val="0"/>
              </a:spcBef>
              <a:spcAft>
                <a:spcPts val="0"/>
              </a:spcAft>
              <a:buClr>
                <a:schemeClr val="dk1"/>
              </a:buClr>
              <a:buSzPct val="110000"/>
              <a:buFont typeface="Arial"/>
              <a:buNone/>
            </a:pPr>
            <a:r>
              <a:rPr b="1" lang="en-US" sz="4000">
                <a:solidFill>
                  <a:srgbClr val="FFC000"/>
                </a:solidFill>
              </a:rPr>
              <a:t>PROJECT DESCRIPTION</a:t>
            </a:r>
            <a:endParaRPr b="1" sz="2300">
              <a:solidFill>
                <a:srgbClr val="FF9900"/>
              </a:solidFill>
              <a:latin typeface="Maven Pro"/>
              <a:ea typeface="Maven Pro"/>
              <a:cs typeface="Maven Pro"/>
              <a:sym typeface="Maven Pro"/>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259692" y="2773363"/>
            <a:ext cx="11643300" cy="6555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FFC000"/>
              </a:buClr>
              <a:buSzPts val="4000"/>
              <a:buFont typeface="Rockwell"/>
              <a:buNone/>
            </a:pPr>
            <a:r>
              <a:rPr b="1" lang="en-US" sz="4000">
                <a:solidFill>
                  <a:srgbClr val="FFC000"/>
                </a:solidFill>
              </a:rPr>
              <a:t>PERSONAS</a:t>
            </a:r>
            <a:endParaRPr/>
          </a:p>
        </p:txBody>
      </p:sp>
      <p:sp>
        <p:nvSpPr>
          <p:cNvPr id="172" name="Google Shape;172;p18"/>
          <p:cNvSpPr txBox="1"/>
          <p:nvPr>
            <p:ph idx="12" type="sldNum"/>
          </p:nvPr>
        </p:nvSpPr>
        <p:spPr>
          <a:xfrm>
            <a:off x="9442800" y="6401999"/>
            <a:ext cx="2208300" cy="3693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6" name="Shape 176"/>
        <p:cNvGrpSpPr/>
        <p:nvPr/>
      </p:nvGrpSpPr>
      <p:grpSpPr>
        <a:xfrm>
          <a:off x="0" y="0"/>
          <a:ext cx="0" cy="0"/>
          <a:chOff x="0" y="0"/>
          <a:chExt cx="0" cy="0"/>
        </a:xfrm>
      </p:grpSpPr>
      <p:sp>
        <p:nvSpPr>
          <p:cNvPr id="177" name="Google Shape;177;p1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8" name="Google Shape;178;p19"/>
          <p:cNvSpPr txBox="1"/>
          <p:nvPr>
            <p:ph type="ctrTitle"/>
          </p:nvPr>
        </p:nvSpPr>
        <p:spPr>
          <a:xfrm>
            <a:off x="1064250" y="222560"/>
            <a:ext cx="4426782" cy="1428443"/>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2800"/>
              <a:buFont typeface="Rockwell"/>
              <a:buNone/>
            </a:pPr>
            <a:r>
              <a:rPr b="1" lang="en-US" sz="3600">
                <a:solidFill>
                  <a:srgbClr val="FFC000"/>
                </a:solidFill>
              </a:rPr>
              <a:t>PERSONA 1:</a:t>
            </a:r>
            <a:br>
              <a:rPr lang="en-US" sz="3600"/>
            </a:br>
            <a:r>
              <a:rPr lang="en-US"/>
              <a:t>CARLOS, PUBLIC SPEAKER</a:t>
            </a:r>
            <a:endParaRPr/>
          </a:p>
        </p:txBody>
      </p:sp>
      <p:cxnSp>
        <p:nvCxnSpPr>
          <p:cNvPr id="179" name="Google Shape;179;p19"/>
          <p:cNvCxnSpPr/>
          <p:nvPr/>
        </p:nvCxnSpPr>
        <p:spPr>
          <a:xfrm>
            <a:off x="3023391" y="2310207"/>
            <a:ext cx="540000" cy="0"/>
          </a:xfrm>
          <a:prstGeom prst="straightConnector1">
            <a:avLst/>
          </a:prstGeom>
          <a:noFill/>
          <a:ln cap="flat" cmpd="sng" w="10150">
            <a:solidFill>
              <a:schemeClr val="lt1"/>
            </a:solidFill>
            <a:prstDash val="solid"/>
            <a:round/>
            <a:headEnd len="sm" w="sm" type="none"/>
            <a:tailEnd len="sm" w="sm" type="none"/>
          </a:ln>
        </p:spPr>
      </p:cxnSp>
      <p:sp>
        <p:nvSpPr>
          <p:cNvPr id="180" name="Google Shape;180;p19"/>
          <p:cNvSpPr txBox="1"/>
          <p:nvPr>
            <p:ph idx="1" type="subTitle"/>
          </p:nvPr>
        </p:nvSpPr>
        <p:spPr>
          <a:xfrm>
            <a:off x="144270" y="1813785"/>
            <a:ext cx="2829656" cy="482164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000"/>
              <a:buNone/>
            </a:pPr>
            <a:r>
              <a:rPr b="1" i="0" lang="en-US" sz="2000" u="none" strike="noStrike"/>
              <a:t>Background Profile: </a:t>
            </a:r>
            <a:endParaRPr/>
          </a:p>
          <a:p>
            <a:pPr indent="-285750" lvl="0" marL="285750" rtl="0" algn="l">
              <a:lnSpc>
                <a:spcPct val="115000"/>
              </a:lnSpc>
              <a:spcBef>
                <a:spcPts val="1200"/>
              </a:spcBef>
              <a:spcAft>
                <a:spcPts val="0"/>
              </a:spcAft>
              <a:buSzPts val="1600"/>
              <a:buFont typeface="Arial"/>
              <a:buChar char="•"/>
            </a:pPr>
            <a:r>
              <a:rPr b="0" i="0" lang="en-US" sz="1600" u="none" strike="noStrike"/>
              <a:t>Carlos, a 60 years old, wealthy long-term investors that does financial public speaking, runs his own family office, always looking for new tools to make better investment decisions </a:t>
            </a:r>
            <a:endParaRPr/>
          </a:p>
          <a:p>
            <a:pPr indent="-285750" lvl="0" marL="285750" rtl="0" algn="l">
              <a:lnSpc>
                <a:spcPct val="115000"/>
              </a:lnSpc>
              <a:spcBef>
                <a:spcPts val="1200"/>
              </a:spcBef>
              <a:spcAft>
                <a:spcPts val="0"/>
              </a:spcAft>
              <a:buSzPts val="1600"/>
              <a:buFont typeface="Arial"/>
              <a:buChar char="•"/>
            </a:pPr>
            <a:r>
              <a:rPr b="0" i="0" lang="en-US" sz="1600" u="none" strike="noStrike"/>
              <a:t>Carlos likes to research</a:t>
            </a:r>
            <a:r>
              <a:rPr i="0" lang="en-US" sz="1600"/>
              <a:t> companies and read the latest stories about them to quickly identify their long-term financial positions</a:t>
            </a:r>
            <a:endParaRPr sz="1600"/>
          </a:p>
        </p:txBody>
      </p:sp>
      <p:sp>
        <p:nvSpPr>
          <p:cNvPr id="181" name="Google Shape;181;p19"/>
          <p:cNvSpPr/>
          <p:nvPr/>
        </p:nvSpPr>
        <p:spPr>
          <a:xfrm flipH="1" rot="10800000">
            <a:off x="6555282" y="443194"/>
            <a:ext cx="4989600" cy="5760000"/>
          </a:xfrm>
          <a:custGeom>
            <a:rect b="b" l="l" r="r" t="t"/>
            <a:pathLst>
              <a:path extrusionOk="0" h="5760000" w="6660000">
                <a:moveTo>
                  <a:pt x="6660000" y="5760000"/>
                </a:moveTo>
                <a:lnTo>
                  <a:pt x="0" y="5760000"/>
                </a:lnTo>
                <a:lnTo>
                  <a:pt x="0"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An abstract genetic concept" id="182" name="Google Shape;182;p19"/>
          <p:cNvPicPr preferRelativeResize="0"/>
          <p:nvPr/>
        </p:nvPicPr>
        <p:blipFill rotWithShape="1">
          <a:blip r:embed="rId3">
            <a:alphaModFix/>
          </a:blip>
          <a:srcRect b="18729" l="0" r="88564" t="23417"/>
          <a:stretch/>
        </p:blipFill>
        <p:spPr>
          <a:xfrm>
            <a:off x="3208838" y="2521802"/>
            <a:ext cx="205057" cy="3893001"/>
          </a:xfrm>
          <a:prstGeom prst="rect">
            <a:avLst/>
          </a:prstGeom>
          <a:noFill/>
          <a:ln>
            <a:noFill/>
          </a:ln>
        </p:spPr>
      </p:pic>
      <p:sp>
        <p:nvSpPr>
          <p:cNvPr id="183" name="Google Shape;183;p19"/>
          <p:cNvSpPr/>
          <p:nvPr/>
        </p:nvSpPr>
        <p:spPr>
          <a:xfrm rot="10800000">
            <a:off x="6555282" y="6203194"/>
            <a:ext cx="4989600" cy="0"/>
          </a:xfrm>
          <a:custGeom>
            <a:rect b="b" l="l" r="r" t="t"/>
            <a:pathLst>
              <a:path extrusionOk="0" h="120000" w="6660000">
                <a:moveTo>
                  <a:pt x="6660000" y="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84" name="Google Shape;184;p19"/>
          <p:cNvSpPr/>
          <p:nvPr/>
        </p:nvSpPr>
        <p:spPr>
          <a:xfrm>
            <a:off x="11544882" y="443194"/>
            <a:ext cx="0" cy="5760000"/>
          </a:xfrm>
          <a:custGeom>
            <a:rect b="b" l="l" r="r" t="t"/>
            <a:pathLst>
              <a:path extrusionOk="0" h="5760000" w="120000">
                <a:moveTo>
                  <a:pt x="0" y="576000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85" name="Google Shape;185;p19"/>
          <p:cNvSpPr txBox="1"/>
          <p:nvPr/>
        </p:nvSpPr>
        <p:spPr>
          <a:xfrm>
            <a:off x="3728404" y="1813785"/>
            <a:ext cx="2829656" cy="4821643"/>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B6B5E6"/>
              </a:buClr>
              <a:buSzPts val="2000"/>
              <a:buFont typeface="Noto Sans Symbols"/>
              <a:buNone/>
            </a:pPr>
            <a:r>
              <a:rPr b="1" i="0" lang="en-US" sz="2000">
                <a:solidFill>
                  <a:schemeClr val="lt1"/>
                </a:solidFill>
                <a:latin typeface="Avenir"/>
                <a:ea typeface="Avenir"/>
                <a:cs typeface="Avenir"/>
                <a:sym typeface="Avenir"/>
              </a:rPr>
              <a:t>How Dosri can help? </a:t>
            </a:r>
            <a:endParaRPr/>
          </a:p>
          <a:p>
            <a:pPr indent="-285750" lvl="0" marL="285750" marR="0" rtl="0" algn="l">
              <a:lnSpc>
                <a:spcPct val="115000"/>
              </a:lnSpc>
              <a:spcBef>
                <a:spcPts val="1200"/>
              </a:spcBef>
              <a:spcAft>
                <a:spcPts val="0"/>
              </a:spcAft>
              <a:buClr>
                <a:srgbClr val="B6B5E6"/>
              </a:buClr>
              <a:buSzPts val="1600"/>
              <a:buFont typeface="Arial"/>
              <a:buChar char="•"/>
            </a:pPr>
            <a:r>
              <a:rPr i="0" lang="en-US" sz="1600">
                <a:solidFill>
                  <a:schemeClr val="lt1"/>
                </a:solidFill>
                <a:latin typeface="Avenir"/>
                <a:ea typeface="Avenir"/>
                <a:cs typeface="Avenir"/>
                <a:sym typeface="Avenir"/>
              </a:rPr>
              <a:t>Carlos can search various publicly traded companies on Dosri and review their financials. </a:t>
            </a:r>
            <a:endParaRPr/>
          </a:p>
          <a:p>
            <a:pPr indent="-285750" lvl="0" marL="285750" marR="0" rtl="0" algn="l">
              <a:lnSpc>
                <a:spcPct val="115000"/>
              </a:lnSpc>
              <a:spcBef>
                <a:spcPts val="1200"/>
              </a:spcBef>
              <a:spcAft>
                <a:spcPts val="0"/>
              </a:spcAft>
              <a:buClr>
                <a:srgbClr val="B6B5E6"/>
              </a:buClr>
              <a:buSzPts val="1600"/>
              <a:buFont typeface="Arial"/>
              <a:buChar char="•"/>
            </a:pPr>
            <a:r>
              <a:rPr i="0" lang="en-US" sz="1600">
                <a:solidFill>
                  <a:schemeClr val="lt1"/>
                </a:solidFill>
                <a:latin typeface="Avenir"/>
                <a:ea typeface="Avenir"/>
                <a:cs typeface="Avenir"/>
                <a:sym typeface="Avenir"/>
              </a:rPr>
              <a:t>Dosri simultaneously provides google articles related to the searched company for additional insight on performance. </a:t>
            </a:r>
            <a:endParaRPr/>
          </a:p>
          <a:p>
            <a:pPr indent="-285750" lvl="0" marL="285750" marR="0" rtl="0" algn="l">
              <a:lnSpc>
                <a:spcPct val="115000"/>
              </a:lnSpc>
              <a:spcBef>
                <a:spcPts val="1200"/>
              </a:spcBef>
              <a:spcAft>
                <a:spcPts val="0"/>
              </a:spcAft>
              <a:buClr>
                <a:srgbClr val="B6B5E6"/>
              </a:buClr>
              <a:buSzPts val="1600"/>
              <a:buFont typeface="Arial"/>
              <a:buChar char="•"/>
            </a:pPr>
            <a:r>
              <a:rPr i="0" lang="en-US" sz="1600">
                <a:solidFill>
                  <a:schemeClr val="lt1"/>
                </a:solidFill>
                <a:latin typeface="Avenir"/>
                <a:ea typeface="Avenir"/>
                <a:cs typeface="Avenir"/>
                <a:sym typeface="Avenir"/>
              </a:rPr>
              <a:t>Carlos can search companies on Dosri to gather metrics to better inform his audience of the top performing ESG companies.</a:t>
            </a:r>
            <a:endParaRPr i="1" sz="1600">
              <a:solidFill>
                <a:schemeClr val="lt1"/>
              </a:solidFill>
              <a:latin typeface="Avenir"/>
              <a:ea typeface="Avenir"/>
              <a:cs typeface="Avenir"/>
              <a:sym typeface="Avenir"/>
            </a:endParaRPr>
          </a:p>
        </p:txBody>
      </p:sp>
      <p:pic>
        <p:nvPicPr>
          <p:cNvPr descr="An abstract genetic concept" id="186" name="Google Shape;186;p19"/>
          <p:cNvPicPr preferRelativeResize="0"/>
          <p:nvPr/>
        </p:nvPicPr>
        <p:blipFill rotWithShape="1">
          <a:blip r:embed="rId3">
            <a:alphaModFix/>
          </a:blip>
          <a:srcRect b="0" l="21184" r="21184" t="0"/>
          <a:stretch/>
        </p:blipFill>
        <p:spPr>
          <a:xfrm>
            <a:off x="6704777" y="618261"/>
            <a:ext cx="4675092" cy="5409865"/>
          </a:xfrm>
          <a:prstGeom prst="rect">
            <a:avLst/>
          </a:prstGeom>
          <a:noFill/>
          <a:ln>
            <a:noFill/>
          </a:ln>
        </p:spPr>
      </p:pic>
      <p:pic>
        <p:nvPicPr>
          <p:cNvPr id="187" name="Google Shape;187;p19"/>
          <p:cNvPicPr preferRelativeResize="0"/>
          <p:nvPr/>
        </p:nvPicPr>
        <p:blipFill rotWithShape="1">
          <a:blip r:embed="rId4">
            <a:alphaModFix/>
          </a:blip>
          <a:srcRect b="0" l="19526" r="15271" t="0"/>
          <a:stretch/>
        </p:blipFill>
        <p:spPr>
          <a:xfrm>
            <a:off x="6823469" y="784751"/>
            <a:ext cx="4416617" cy="508468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1" name="Shape 191"/>
        <p:cNvGrpSpPr/>
        <p:nvPr/>
      </p:nvGrpSpPr>
      <p:grpSpPr>
        <a:xfrm>
          <a:off x="0" y="0"/>
          <a:ext cx="0" cy="0"/>
          <a:chOff x="0" y="0"/>
          <a:chExt cx="0" cy="0"/>
        </a:xfrm>
      </p:grpSpPr>
      <p:sp>
        <p:nvSpPr>
          <p:cNvPr id="192" name="Google Shape;192;p20"/>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193" name="Google Shape;193;p20"/>
          <p:cNvCxnSpPr/>
          <p:nvPr/>
        </p:nvCxnSpPr>
        <p:spPr>
          <a:xfrm>
            <a:off x="9438531" y="2310207"/>
            <a:ext cx="540000" cy="0"/>
          </a:xfrm>
          <a:prstGeom prst="straightConnector1">
            <a:avLst/>
          </a:prstGeom>
          <a:noFill/>
          <a:ln cap="flat" cmpd="sng" w="12700">
            <a:solidFill>
              <a:schemeClr val="lt1"/>
            </a:solidFill>
            <a:prstDash val="solid"/>
            <a:round/>
            <a:headEnd len="sm" w="sm" type="none"/>
            <a:tailEnd len="sm" w="sm" type="none"/>
          </a:ln>
        </p:spPr>
      </p:cxnSp>
      <p:pic>
        <p:nvPicPr>
          <p:cNvPr descr="An abstract genetic concept" id="194" name="Google Shape;194;p20"/>
          <p:cNvPicPr preferRelativeResize="0"/>
          <p:nvPr/>
        </p:nvPicPr>
        <p:blipFill rotWithShape="1">
          <a:blip r:embed="rId3">
            <a:alphaModFix/>
          </a:blip>
          <a:srcRect b="0" l="21184" r="21184" t="0"/>
          <a:stretch/>
        </p:blipFill>
        <p:spPr>
          <a:xfrm>
            <a:off x="204980" y="724067"/>
            <a:ext cx="4675092" cy="5409865"/>
          </a:xfrm>
          <a:prstGeom prst="rect">
            <a:avLst/>
          </a:prstGeom>
          <a:noFill/>
          <a:ln>
            <a:noFill/>
          </a:ln>
        </p:spPr>
      </p:pic>
      <p:pic>
        <p:nvPicPr>
          <p:cNvPr id="195" name="Google Shape;195;p20"/>
          <p:cNvPicPr preferRelativeResize="0"/>
          <p:nvPr/>
        </p:nvPicPr>
        <p:blipFill rotWithShape="1">
          <a:blip r:embed="rId4">
            <a:alphaModFix/>
          </a:blip>
          <a:srcRect b="1890" l="8900" r="0" t="0"/>
          <a:stretch/>
        </p:blipFill>
        <p:spPr>
          <a:xfrm>
            <a:off x="346452" y="855846"/>
            <a:ext cx="4392148" cy="5146309"/>
          </a:xfrm>
          <a:prstGeom prst="rect">
            <a:avLst/>
          </a:prstGeom>
          <a:noFill/>
          <a:ln cap="flat" cmpd="sng" w="9525">
            <a:solidFill>
              <a:schemeClr val="dk1"/>
            </a:solidFill>
            <a:prstDash val="solid"/>
            <a:round/>
            <a:headEnd len="sm" w="sm" type="none"/>
            <a:tailEnd len="sm" w="sm" type="none"/>
          </a:ln>
        </p:spPr>
      </p:pic>
      <p:sp>
        <p:nvSpPr>
          <p:cNvPr id="196" name="Google Shape;196;p20"/>
          <p:cNvSpPr txBox="1"/>
          <p:nvPr/>
        </p:nvSpPr>
        <p:spPr>
          <a:xfrm>
            <a:off x="6424407" y="196699"/>
            <a:ext cx="4426782" cy="1428443"/>
          </a:xfrm>
          <a:prstGeom prst="rect">
            <a:avLst/>
          </a:prstGeom>
          <a:noFill/>
          <a:ln>
            <a:noFill/>
          </a:ln>
        </p:spPr>
        <p:txBody>
          <a:bodyPr anchorCtr="0" anchor="b" bIns="0" lIns="0" spcFirstLastPara="1" rIns="0" wrap="square" tIns="0">
            <a:normAutofit/>
          </a:bodyPr>
          <a:lstStyle/>
          <a:p>
            <a:pPr indent="0" lvl="0" marL="0" marR="0" rtl="0" algn="ctr">
              <a:lnSpc>
                <a:spcPct val="100000"/>
              </a:lnSpc>
              <a:spcBef>
                <a:spcPts val="0"/>
              </a:spcBef>
              <a:spcAft>
                <a:spcPts val="0"/>
              </a:spcAft>
              <a:buClr>
                <a:srgbClr val="FFC000"/>
              </a:buClr>
              <a:buSzPts val="2800"/>
              <a:buFont typeface="Rockwell"/>
              <a:buNone/>
            </a:pPr>
            <a:r>
              <a:rPr b="1" lang="en-US" sz="3600" cap="none">
                <a:solidFill>
                  <a:srgbClr val="FFC000"/>
                </a:solidFill>
                <a:latin typeface="Rockwell"/>
                <a:ea typeface="Rockwell"/>
                <a:cs typeface="Rockwell"/>
                <a:sym typeface="Rockwell"/>
              </a:rPr>
              <a:t>PERSONA 2:</a:t>
            </a:r>
            <a:br>
              <a:rPr lang="en-US" sz="3600" cap="none">
                <a:solidFill>
                  <a:schemeClr val="lt1"/>
                </a:solidFill>
                <a:latin typeface="Rockwell"/>
                <a:ea typeface="Rockwell"/>
                <a:cs typeface="Rockwell"/>
                <a:sym typeface="Rockwell"/>
              </a:rPr>
            </a:br>
            <a:r>
              <a:rPr lang="en-US" sz="2800" cap="none">
                <a:solidFill>
                  <a:schemeClr val="lt1"/>
                </a:solidFill>
                <a:latin typeface="Rockwell"/>
                <a:ea typeface="Rockwell"/>
                <a:cs typeface="Rockwell"/>
                <a:sym typeface="Rockwell"/>
              </a:rPr>
              <a:t>DONNA, RECENT GRADUATE</a:t>
            </a:r>
            <a:endParaRPr/>
          </a:p>
        </p:txBody>
      </p:sp>
      <p:sp>
        <p:nvSpPr>
          <p:cNvPr id="197" name="Google Shape;197;p20"/>
          <p:cNvSpPr txBox="1"/>
          <p:nvPr>
            <p:ph idx="1" type="subTitle"/>
          </p:nvPr>
        </p:nvSpPr>
        <p:spPr>
          <a:xfrm>
            <a:off x="5443821" y="1839658"/>
            <a:ext cx="2829656" cy="482164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000"/>
              <a:buNone/>
            </a:pPr>
            <a:r>
              <a:rPr b="1" i="0" lang="en-US" sz="2000" u="none" strike="noStrike"/>
              <a:t>Background Profile: </a:t>
            </a:r>
            <a:endParaRPr/>
          </a:p>
          <a:p>
            <a:pPr indent="-285750" lvl="0" marL="285750" rtl="0" algn="l">
              <a:lnSpc>
                <a:spcPct val="115000"/>
              </a:lnSpc>
              <a:spcBef>
                <a:spcPts val="1200"/>
              </a:spcBef>
              <a:spcAft>
                <a:spcPts val="0"/>
              </a:spcAft>
              <a:buSzPts val="1600"/>
              <a:buFont typeface="Arial"/>
              <a:buChar char="•"/>
            </a:pPr>
            <a:r>
              <a:rPr b="0" i="0" lang="en-US" sz="1600" u="none" strike="noStrike"/>
              <a:t>Donna, a 24 years old, recent college graduate that major in product design, currently making 120K USD, identifies as a vegan and cares about the environment. </a:t>
            </a:r>
            <a:endParaRPr/>
          </a:p>
          <a:p>
            <a:pPr indent="-285750" lvl="0" marL="285750" rtl="0" algn="l">
              <a:lnSpc>
                <a:spcPct val="115000"/>
              </a:lnSpc>
              <a:spcBef>
                <a:spcPts val="1200"/>
              </a:spcBef>
              <a:spcAft>
                <a:spcPts val="0"/>
              </a:spcAft>
              <a:buSzPts val="1600"/>
              <a:buFont typeface="Arial"/>
              <a:buChar char="•"/>
            </a:pPr>
            <a:r>
              <a:rPr b="0" i="0" lang="en-US" sz="1600" u="none" strike="noStrike"/>
              <a:t>She sees the value of investing her dispensable money, but she is new to the </a:t>
            </a:r>
            <a:r>
              <a:rPr i="0" lang="en-US" sz="1600"/>
              <a:t>finance</a:t>
            </a:r>
            <a:r>
              <a:rPr b="0" i="0" lang="en-US" sz="1600" u="none" strike="noStrike"/>
              <a:t> and conscious of companies that are known for conducting unethical practices.  </a:t>
            </a:r>
            <a:br>
              <a:rPr lang="en-US" sz="1600"/>
            </a:br>
            <a:endParaRPr sz="1600"/>
          </a:p>
        </p:txBody>
      </p:sp>
      <p:pic>
        <p:nvPicPr>
          <p:cNvPr descr="An abstract genetic concept" id="198" name="Google Shape;198;p20"/>
          <p:cNvPicPr preferRelativeResize="0"/>
          <p:nvPr/>
        </p:nvPicPr>
        <p:blipFill rotWithShape="1">
          <a:blip r:embed="rId3">
            <a:alphaModFix/>
          </a:blip>
          <a:srcRect b="18729" l="0" r="88564" t="23417"/>
          <a:stretch/>
        </p:blipFill>
        <p:spPr>
          <a:xfrm>
            <a:off x="8500824" y="1839658"/>
            <a:ext cx="253972" cy="4821643"/>
          </a:xfrm>
          <a:prstGeom prst="rect">
            <a:avLst/>
          </a:prstGeom>
          <a:noFill/>
          <a:ln>
            <a:noFill/>
          </a:ln>
        </p:spPr>
      </p:pic>
      <p:sp>
        <p:nvSpPr>
          <p:cNvPr id="199" name="Google Shape;199;p20"/>
          <p:cNvSpPr txBox="1"/>
          <p:nvPr/>
        </p:nvSpPr>
        <p:spPr>
          <a:xfrm>
            <a:off x="9015892" y="1839658"/>
            <a:ext cx="2829656" cy="4821643"/>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B6B5E6"/>
              </a:buClr>
              <a:buSzPts val="2000"/>
              <a:buFont typeface="Noto Sans Symbols"/>
              <a:buNone/>
            </a:pPr>
            <a:r>
              <a:rPr b="1" i="0" lang="en-US" sz="2000">
                <a:solidFill>
                  <a:schemeClr val="lt1"/>
                </a:solidFill>
                <a:latin typeface="Avenir"/>
                <a:ea typeface="Avenir"/>
                <a:cs typeface="Avenir"/>
                <a:sym typeface="Avenir"/>
              </a:rPr>
              <a:t>How Dosri can help? </a:t>
            </a:r>
            <a:endParaRPr/>
          </a:p>
          <a:p>
            <a:pPr indent="-285750" lvl="0" marL="285750" marR="0" rtl="0" algn="l">
              <a:lnSpc>
                <a:spcPct val="115000"/>
              </a:lnSpc>
              <a:spcBef>
                <a:spcPts val="1200"/>
              </a:spcBef>
              <a:spcAft>
                <a:spcPts val="0"/>
              </a:spcAft>
              <a:buClr>
                <a:srgbClr val="B6B5E6"/>
              </a:buClr>
              <a:buSzPts val="1600"/>
              <a:buFont typeface="Arial"/>
              <a:buChar char="•"/>
            </a:pPr>
            <a:r>
              <a:rPr i="0" lang="en-US" sz="1600">
                <a:solidFill>
                  <a:schemeClr val="lt1"/>
                </a:solidFill>
                <a:latin typeface="Avenir"/>
                <a:ea typeface="Avenir"/>
                <a:cs typeface="Avenir"/>
                <a:sym typeface="Avenir"/>
              </a:rPr>
              <a:t>Donna can search various publicly traded companies on Dosri and review their financials. </a:t>
            </a:r>
            <a:endParaRPr/>
          </a:p>
          <a:p>
            <a:pPr indent="-285750" lvl="0" marL="285750" marR="0" rtl="0" algn="l">
              <a:lnSpc>
                <a:spcPct val="115000"/>
              </a:lnSpc>
              <a:spcBef>
                <a:spcPts val="1200"/>
              </a:spcBef>
              <a:spcAft>
                <a:spcPts val="0"/>
              </a:spcAft>
              <a:buClr>
                <a:srgbClr val="B6B5E6"/>
              </a:buClr>
              <a:buSzPts val="1600"/>
              <a:buFont typeface="Arial"/>
              <a:buChar char="•"/>
            </a:pPr>
            <a:r>
              <a:rPr i="0" lang="en-US" sz="1600">
                <a:solidFill>
                  <a:schemeClr val="lt1"/>
                </a:solidFill>
                <a:latin typeface="Avenir"/>
                <a:ea typeface="Avenir"/>
                <a:cs typeface="Avenir"/>
                <a:sym typeface="Avenir"/>
              </a:rPr>
              <a:t>Dosri simultaneously provides google articles related to the searched company for additional insight on performance. </a:t>
            </a:r>
            <a:endParaRPr/>
          </a:p>
          <a:p>
            <a:pPr indent="-285750" lvl="0" marL="285750" marR="0" rtl="0" algn="l">
              <a:lnSpc>
                <a:spcPct val="115000"/>
              </a:lnSpc>
              <a:spcBef>
                <a:spcPts val="1200"/>
              </a:spcBef>
              <a:spcAft>
                <a:spcPts val="0"/>
              </a:spcAft>
              <a:buClr>
                <a:srgbClr val="B6B5E6"/>
              </a:buClr>
              <a:buSzPts val="1600"/>
              <a:buFont typeface="Arial"/>
              <a:buChar char="•"/>
            </a:pPr>
            <a:r>
              <a:rPr i="0" lang="en-US" sz="1600">
                <a:solidFill>
                  <a:schemeClr val="lt1"/>
                </a:solidFill>
                <a:latin typeface="Avenir"/>
                <a:ea typeface="Avenir"/>
                <a:cs typeface="Avenir"/>
                <a:sym typeface="Avenir"/>
              </a:rPr>
              <a:t>If Donna is ready to make an investment, Dosri provides quick access links to investment brokerages at real time.</a:t>
            </a:r>
            <a:endParaRPr i="1" sz="1600">
              <a:solidFill>
                <a:schemeClr val="lt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3" name="Shape 203"/>
        <p:cNvGrpSpPr/>
        <p:nvPr/>
      </p:nvGrpSpPr>
      <p:grpSpPr>
        <a:xfrm>
          <a:off x="0" y="0"/>
          <a:ext cx="0" cy="0"/>
          <a:chOff x="0" y="0"/>
          <a:chExt cx="0" cy="0"/>
        </a:xfrm>
      </p:grpSpPr>
      <p:sp>
        <p:nvSpPr>
          <p:cNvPr id="204" name="Google Shape;204;p2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5" name="Google Shape;205;p21"/>
          <p:cNvSpPr txBox="1"/>
          <p:nvPr>
            <p:ph type="ctrTitle"/>
          </p:nvPr>
        </p:nvSpPr>
        <p:spPr>
          <a:xfrm>
            <a:off x="1064250" y="222560"/>
            <a:ext cx="4426782" cy="1428443"/>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rgbClr val="FFC000"/>
              </a:buClr>
              <a:buSzPts val="2800"/>
              <a:buFont typeface="Rockwell"/>
              <a:buNone/>
            </a:pPr>
            <a:r>
              <a:rPr b="1" lang="en-US" sz="3600">
                <a:solidFill>
                  <a:srgbClr val="FFC000"/>
                </a:solidFill>
              </a:rPr>
              <a:t>PERSONA 3:</a:t>
            </a:r>
            <a:br>
              <a:rPr lang="en-US" sz="3600"/>
            </a:br>
            <a:r>
              <a:rPr lang="en-US"/>
              <a:t>PAUL, INVESTOR</a:t>
            </a:r>
            <a:endParaRPr/>
          </a:p>
        </p:txBody>
      </p:sp>
      <p:cxnSp>
        <p:nvCxnSpPr>
          <p:cNvPr id="206" name="Google Shape;206;p21"/>
          <p:cNvCxnSpPr/>
          <p:nvPr/>
        </p:nvCxnSpPr>
        <p:spPr>
          <a:xfrm>
            <a:off x="3023391" y="2310207"/>
            <a:ext cx="540000" cy="0"/>
          </a:xfrm>
          <a:prstGeom prst="straightConnector1">
            <a:avLst/>
          </a:prstGeom>
          <a:noFill/>
          <a:ln cap="flat" cmpd="sng" w="10150">
            <a:solidFill>
              <a:schemeClr val="lt1"/>
            </a:solidFill>
            <a:prstDash val="solid"/>
            <a:round/>
            <a:headEnd len="sm" w="sm" type="none"/>
            <a:tailEnd len="sm" w="sm" type="none"/>
          </a:ln>
        </p:spPr>
      </p:cxnSp>
      <p:sp>
        <p:nvSpPr>
          <p:cNvPr id="207" name="Google Shape;207;p21"/>
          <p:cNvSpPr txBox="1"/>
          <p:nvPr>
            <p:ph idx="1" type="subTitle"/>
          </p:nvPr>
        </p:nvSpPr>
        <p:spPr>
          <a:xfrm>
            <a:off x="144270" y="1813785"/>
            <a:ext cx="2829656" cy="482164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000"/>
              <a:buNone/>
            </a:pPr>
            <a:r>
              <a:rPr b="1" i="0" lang="en-US" sz="2000" u="none" strike="noStrike"/>
              <a:t>Background Profile: </a:t>
            </a:r>
            <a:endParaRPr/>
          </a:p>
          <a:p>
            <a:pPr indent="-285750" lvl="0" marL="285750" rtl="0" algn="l">
              <a:lnSpc>
                <a:spcPct val="115000"/>
              </a:lnSpc>
              <a:spcBef>
                <a:spcPts val="1200"/>
              </a:spcBef>
              <a:spcAft>
                <a:spcPts val="0"/>
              </a:spcAft>
              <a:buSzPts val="1600"/>
              <a:buFont typeface="Arial"/>
              <a:buChar char="•"/>
            </a:pPr>
            <a:r>
              <a:rPr b="0" i="0" lang="en-US" sz="1600" u="none" strike="noStrike"/>
              <a:t>Paul, 26 years old, a recent college graduate working as an investment advisor at a Bank, is aiming to bring more value himself to the Bank and all the customers. </a:t>
            </a:r>
            <a:endParaRPr/>
          </a:p>
          <a:p>
            <a:pPr indent="-285750" lvl="0" marL="285750" rtl="0" algn="l">
              <a:lnSpc>
                <a:spcPct val="115000"/>
              </a:lnSpc>
              <a:spcBef>
                <a:spcPts val="1200"/>
              </a:spcBef>
              <a:spcAft>
                <a:spcPts val="0"/>
              </a:spcAft>
              <a:buSzPts val="1600"/>
              <a:buFont typeface="Arial"/>
              <a:buChar char="•"/>
            </a:pPr>
            <a:r>
              <a:rPr b="0" i="0" lang="en-US" sz="1600" u="none" strike="noStrike"/>
              <a:t>His thinking is not only are investments in socially responsible assets vastly growing. The market shows that this interest stems to a significant extent from investors trying to align their investments with their social preferences. </a:t>
            </a:r>
            <a:endParaRPr sz="1600"/>
          </a:p>
        </p:txBody>
      </p:sp>
      <p:sp>
        <p:nvSpPr>
          <p:cNvPr id="208" name="Google Shape;208;p21"/>
          <p:cNvSpPr/>
          <p:nvPr/>
        </p:nvSpPr>
        <p:spPr>
          <a:xfrm flipH="1" rot="10800000">
            <a:off x="6555282" y="443194"/>
            <a:ext cx="4989600" cy="5760000"/>
          </a:xfrm>
          <a:custGeom>
            <a:rect b="b" l="l" r="r" t="t"/>
            <a:pathLst>
              <a:path extrusionOk="0" h="5760000" w="6660000">
                <a:moveTo>
                  <a:pt x="6660000" y="5760000"/>
                </a:moveTo>
                <a:lnTo>
                  <a:pt x="0" y="5760000"/>
                </a:lnTo>
                <a:lnTo>
                  <a:pt x="0"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An abstract genetic concept" id="209" name="Google Shape;209;p21"/>
          <p:cNvPicPr preferRelativeResize="0"/>
          <p:nvPr/>
        </p:nvPicPr>
        <p:blipFill rotWithShape="1">
          <a:blip r:embed="rId3">
            <a:alphaModFix/>
          </a:blip>
          <a:srcRect b="18729" l="0" r="88564" t="23417"/>
          <a:stretch/>
        </p:blipFill>
        <p:spPr>
          <a:xfrm>
            <a:off x="3208838" y="2521802"/>
            <a:ext cx="205057" cy="3893001"/>
          </a:xfrm>
          <a:prstGeom prst="rect">
            <a:avLst/>
          </a:prstGeom>
          <a:noFill/>
          <a:ln>
            <a:noFill/>
          </a:ln>
        </p:spPr>
      </p:pic>
      <p:sp>
        <p:nvSpPr>
          <p:cNvPr id="210" name="Google Shape;210;p21"/>
          <p:cNvSpPr/>
          <p:nvPr/>
        </p:nvSpPr>
        <p:spPr>
          <a:xfrm rot="10800000">
            <a:off x="6555282" y="6203194"/>
            <a:ext cx="4989600" cy="0"/>
          </a:xfrm>
          <a:custGeom>
            <a:rect b="b" l="l" r="r" t="t"/>
            <a:pathLst>
              <a:path extrusionOk="0" h="120000" w="6660000">
                <a:moveTo>
                  <a:pt x="6660000" y="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1" name="Google Shape;211;p21"/>
          <p:cNvSpPr/>
          <p:nvPr/>
        </p:nvSpPr>
        <p:spPr>
          <a:xfrm>
            <a:off x="11544882" y="443194"/>
            <a:ext cx="0" cy="5760000"/>
          </a:xfrm>
          <a:custGeom>
            <a:rect b="b" l="l" r="r" t="t"/>
            <a:pathLst>
              <a:path extrusionOk="0" h="5760000" w="120000">
                <a:moveTo>
                  <a:pt x="0" y="5760000"/>
                </a:moveTo>
                <a:lnTo>
                  <a:pt x="0" y="0"/>
                </a:lnTo>
              </a:path>
            </a:pathLst>
          </a:custGeom>
          <a:solidFill>
            <a:schemeClr val="lt2">
              <a:alpha val="80000"/>
            </a:schemeClr>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2" name="Google Shape;212;p21"/>
          <p:cNvSpPr txBox="1"/>
          <p:nvPr/>
        </p:nvSpPr>
        <p:spPr>
          <a:xfrm>
            <a:off x="3728404" y="1813785"/>
            <a:ext cx="2829656" cy="4821643"/>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B6B5E6"/>
              </a:buClr>
              <a:buSzPts val="2000"/>
              <a:buFont typeface="Noto Sans Symbols"/>
              <a:buNone/>
            </a:pPr>
            <a:r>
              <a:rPr b="1" i="0" lang="en-US" sz="2000">
                <a:solidFill>
                  <a:schemeClr val="lt1"/>
                </a:solidFill>
                <a:latin typeface="Avenir"/>
                <a:ea typeface="Avenir"/>
                <a:cs typeface="Avenir"/>
                <a:sym typeface="Avenir"/>
              </a:rPr>
              <a:t>How Dosri can help? </a:t>
            </a:r>
            <a:endParaRPr/>
          </a:p>
          <a:p>
            <a:pPr indent="-285750" lvl="0" marL="285750" marR="0" rtl="0" algn="l">
              <a:lnSpc>
                <a:spcPct val="115000"/>
              </a:lnSpc>
              <a:spcBef>
                <a:spcPts val="1200"/>
              </a:spcBef>
              <a:spcAft>
                <a:spcPts val="0"/>
              </a:spcAft>
              <a:buClr>
                <a:srgbClr val="B6B5E6"/>
              </a:buClr>
              <a:buSzPts val="1600"/>
              <a:buFont typeface="Arial"/>
              <a:buChar char="•"/>
            </a:pPr>
            <a:r>
              <a:rPr i="0" lang="en-US" sz="1600">
                <a:solidFill>
                  <a:schemeClr val="lt1"/>
                </a:solidFill>
                <a:latin typeface="Avenir"/>
                <a:ea typeface="Avenir"/>
                <a:cs typeface="Avenir"/>
                <a:sym typeface="Avenir"/>
              </a:rPr>
              <a:t>Dosri helps Paul as he can review SRI companies with a sustainable business plan and can get more accurate information for investment.</a:t>
            </a:r>
            <a:endParaRPr/>
          </a:p>
          <a:p>
            <a:pPr indent="-285750" lvl="0" marL="285750" marR="0" rtl="0" algn="l">
              <a:lnSpc>
                <a:spcPct val="115000"/>
              </a:lnSpc>
              <a:spcBef>
                <a:spcPts val="1200"/>
              </a:spcBef>
              <a:spcAft>
                <a:spcPts val="0"/>
              </a:spcAft>
              <a:buClr>
                <a:srgbClr val="B6B5E6"/>
              </a:buClr>
              <a:buSzPts val="1600"/>
              <a:buFont typeface="Arial"/>
              <a:buChar char="•"/>
            </a:pPr>
            <a:r>
              <a:rPr i="0" lang="en-US" sz="1600">
                <a:solidFill>
                  <a:schemeClr val="lt1"/>
                </a:solidFill>
                <a:latin typeface="Avenir"/>
                <a:ea typeface="Avenir"/>
                <a:cs typeface="Avenir"/>
                <a:sym typeface="Avenir"/>
              </a:rPr>
              <a:t> Dosri helps provide insights into the company’s financial growth with user friendly UI.</a:t>
            </a:r>
            <a:endParaRPr/>
          </a:p>
          <a:p>
            <a:pPr indent="-285750" lvl="0" marL="285750" marR="0" rtl="0" algn="l">
              <a:lnSpc>
                <a:spcPct val="115000"/>
              </a:lnSpc>
              <a:spcBef>
                <a:spcPts val="1200"/>
              </a:spcBef>
              <a:spcAft>
                <a:spcPts val="0"/>
              </a:spcAft>
              <a:buClr>
                <a:srgbClr val="B6B5E6"/>
              </a:buClr>
              <a:buSzPts val="1600"/>
              <a:buFont typeface="Arial"/>
              <a:buChar char="•"/>
            </a:pPr>
            <a:r>
              <a:rPr i="0" lang="en-US" sz="1600">
                <a:solidFill>
                  <a:schemeClr val="lt1"/>
                </a:solidFill>
                <a:latin typeface="Avenir"/>
                <a:ea typeface="Avenir"/>
                <a:cs typeface="Avenir"/>
                <a:sym typeface="Avenir"/>
              </a:rPr>
              <a:t> As Paul is completes his review process; Dosri provides quick links to investment brokerages in real-time.</a:t>
            </a:r>
            <a:endParaRPr/>
          </a:p>
        </p:txBody>
      </p:sp>
      <p:pic>
        <p:nvPicPr>
          <p:cNvPr descr="An abstract genetic concept" id="213" name="Google Shape;213;p21"/>
          <p:cNvPicPr preferRelativeResize="0"/>
          <p:nvPr/>
        </p:nvPicPr>
        <p:blipFill rotWithShape="1">
          <a:blip r:embed="rId3">
            <a:alphaModFix/>
          </a:blip>
          <a:srcRect b="0" l="21184" r="21184" t="0"/>
          <a:stretch/>
        </p:blipFill>
        <p:spPr>
          <a:xfrm>
            <a:off x="6704777" y="632329"/>
            <a:ext cx="4675092" cy="5409865"/>
          </a:xfrm>
          <a:prstGeom prst="rect">
            <a:avLst/>
          </a:prstGeom>
          <a:noFill/>
          <a:ln>
            <a:noFill/>
          </a:ln>
        </p:spPr>
      </p:pic>
      <p:pic>
        <p:nvPicPr>
          <p:cNvPr id="214" name="Google Shape;214;p21"/>
          <p:cNvPicPr preferRelativeResize="0"/>
          <p:nvPr/>
        </p:nvPicPr>
        <p:blipFill rotWithShape="1">
          <a:blip r:embed="rId4">
            <a:alphaModFix/>
          </a:blip>
          <a:srcRect b="0" l="0" r="-15644" t="0"/>
          <a:stretch/>
        </p:blipFill>
        <p:spPr>
          <a:xfrm>
            <a:off x="6890142" y="804410"/>
            <a:ext cx="4989592" cy="50375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af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